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4"/>
  </p:notesMasterIdLst>
  <p:handoutMasterIdLst>
    <p:handoutMasterId r:id="rId25"/>
  </p:handoutMasterIdLst>
  <p:sldIdLst>
    <p:sldId id="256" r:id="rId5"/>
    <p:sldId id="258" r:id="rId6"/>
    <p:sldId id="260" r:id="rId7"/>
    <p:sldId id="288" r:id="rId8"/>
    <p:sldId id="261" r:id="rId9"/>
    <p:sldId id="289" r:id="rId10"/>
    <p:sldId id="287" r:id="rId11"/>
    <p:sldId id="262" r:id="rId12"/>
    <p:sldId id="275" r:id="rId13"/>
    <p:sldId id="277" r:id="rId14"/>
    <p:sldId id="279" r:id="rId15"/>
    <p:sldId id="263" r:id="rId16"/>
    <p:sldId id="269" r:id="rId17"/>
    <p:sldId id="270" r:id="rId18"/>
    <p:sldId id="280" r:id="rId19"/>
    <p:sldId id="281" r:id="rId20"/>
    <p:sldId id="282" r:id="rId21"/>
    <p:sldId id="284" r:id="rId22"/>
    <p:sldId id="290" r:id="rId23"/>
  </p:sldIdLst>
  <p:sldSz cx="9144000" cy="6858000" type="screen4x3"/>
  <p:notesSz cx="6858000" cy="9144000"/>
  <p:defaultTextStyle>
    <a:defPPr>
      <a:defRPr lang="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Πόπη Δρούτσα" initials="ΠΔ" lastIdx="1" clrIdx="0">
    <p:extLst>
      <p:ext uri="{19B8F6BF-5375-455C-9EA6-DF929625EA0E}">
        <p15:presenceInfo xmlns:p15="http://schemas.microsoft.com/office/powerpoint/2012/main" userId="3733f162fa80923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433" autoAdjust="0"/>
  </p:normalViewPr>
  <p:slideViewPr>
    <p:cSldViewPr snapToGrid="0" showGuides="1">
      <p:cViewPr varScale="1">
        <p:scale>
          <a:sx n="63" d="100"/>
          <a:sy n="63" d="100"/>
        </p:scale>
        <p:origin x="67" y="350"/>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10.04.2023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4/10/2023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
              <a:t>Textmasterformat bearbeiten</a:t>
            </a:r>
          </a:p>
          <a:p>
            <a:pPr lvl="1"/>
            <a:r>
              <a:rPr lang="ar"/>
              <a:t>زويت ابيني</a:t>
            </a:r>
          </a:p>
          <a:p>
            <a:pPr lvl="2"/>
            <a:r>
              <a:rPr lang="ar"/>
              <a:t>دريت إبيني</a:t>
            </a:r>
          </a:p>
          <a:p>
            <a:pPr lvl="3"/>
            <a:r>
              <a:rPr lang="ar"/>
              <a:t>فيرتي إبيني</a:t>
            </a:r>
          </a:p>
          <a:p>
            <a:pPr lvl="4"/>
            <a:r>
              <a:rPr lang="ar"/>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 dirty="0"/>
              <a:t>مارينا</a:t>
            </a:r>
            <a:endParaRPr lang="en-GB" dirty="0"/>
          </a:p>
        </p:txBody>
      </p:sp>
      <p:sp>
        <p:nvSpPr>
          <p:cNvPr id="4" name="Slide Number Placeholder 3"/>
          <p:cNvSpPr>
            <a:spLocks noGrp="1"/>
          </p:cNvSpPr>
          <p:nvPr>
            <p:ph type="sldNum" sz="quarter" idx="10"/>
          </p:nvPr>
        </p:nvSpPr>
        <p:spPr/>
        <p:txBody>
          <a:bodyPr/>
          <a:lstStyle/>
          <a:p>
            <a:fld id="{1408F923-A320-42BD-84A6-601815CE83FD}" type="slidenum">
              <a:rPr lang="en-US" smtClean="0"/>
              <a:t>12</a:t>
            </a:fld>
            <a:endParaRPr lang="en-US"/>
          </a:p>
        </p:txBody>
      </p:sp>
    </p:spTree>
    <p:extLst>
      <p:ext uri="{BB962C8B-B14F-4D97-AF65-F5344CB8AC3E}">
        <p14:creationId xmlns:p14="http://schemas.microsoft.com/office/powerpoint/2010/main" val="3318198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t>16</a:t>
            </a:fld>
            <a:endParaRPr lang="en-US"/>
          </a:p>
        </p:txBody>
      </p:sp>
    </p:spTree>
    <p:extLst>
      <p:ext uri="{BB962C8B-B14F-4D97-AF65-F5344CB8AC3E}">
        <p14:creationId xmlns:p14="http://schemas.microsoft.com/office/powerpoint/2010/main" val="3651391815"/>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pic>
        <p:nvPicPr>
          <p:cNvPr id="8" name="Picture 7"/>
          <p:cNvPicPr>
            <a:picLocks noChangeAspect="1"/>
          </p:cNvPicPr>
          <p:nvPr userDrawn="1"/>
        </p:nvPicPr>
        <p:blipFill>
          <a:blip r:embed="rId4"/>
          <a:stretch>
            <a:fillRect/>
          </a:stretch>
        </p:blipFill>
        <p:spPr>
          <a:xfrm>
            <a:off x="8210937" y="2218931"/>
            <a:ext cx="771322" cy="284171"/>
          </a:xfrm>
          <a:prstGeom prst="rect">
            <a:avLst/>
          </a:prstGeom>
        </p:spPr>
      </p:pic>
      <p:pic>
        <p:nvPicPr>
          <p:cNvPr id="11" name="Picture 10"/>
          <p:cNvPicPr>
            <a:picLocks noChangeAspect="1"/>
          </p:cNvPicPr>
          <p:nvPr userDrawn="1"/>
        </p:nvPicPr>
        <p:blipFill>
          <a:blip r:embed="rId5"/>
          <a:stretch>
            <a:fillRect/>
          </a:stretch>
        </p:blipFill>
        <p:spPr>
          <a:xfrm>
            <a:off x="8623662" y="2774600"/>
            <a:ext cx="358597" cy="412725"/>
          </a:xfrm>
          <a:prstGeom prst="rect">
            <a:avLst/>
          </a:prstGeom>
        </p:spPr>
      </p:pic>
      <p:pic>
        <p:nvPicPr>
          <p:cNvPr id="12" name="Picture 11"/>
          <p:cNvPicPr>
            <a:picLocks noChangeAspect="1"/>
          </p:cNvPicPr>
          <p:nvPr userDrawn="1"/>
        </p:nvPicPr>
        <p:blipFill>
          <a:blip r:embed="rId6"/>
          <a:stretch>
            <a:fillRect/>
          </a:stretch>
        </p:blipFill>
        <p:spPr>
          <a:xfrm>
            <a:off x="8596598" y="3453359"/>
            <a:ext cx="385661" cy="392427"/>
          </a:xfrm>
          <a:prstGeom prst="rect">
            <a:avLst/>
          </a:prstGeom>
        </p:spPr>
      </p:pic>
      <p:pic>
        <p:nvPicPr>
          <p:cNvPr id="13" name="Picture 12"/>
          <p:cNvPicPr>
            <a:picLocks noChangeAspect="1"/>
          </p:cNvPicPr>
          <p:nvPr userDrawn="1"/>
        </p:nvPicPr>
        <p:blipFill>
          <a:blip r:embed="rId7"/>
          <a:stretch>
            <a:fillRect/>
          </a:stretch>
        </p:blipFill>
        <p:spPr>
          <a:xfrm>
            <a:off x="8549236" y="4111820"/>
            <a:ext cx="433023" cy="419491"/>
          </a:xfrm>
          <a:prstGeom prst="rect">
            <a:avLst/>
          </a:prstGeom>
        </p:spPr>
      </p:pic>
      <p:pic>
        <p:nvPicPr>
          <p:cNvPr id="14" name="Picture 13"/>
          <p:cNvPicPr>
            <a:picLocks noChangeAspect="1"/>
          </p:cNvPicPr>
          <p:nvPr userDrawn="1"/>
        </p:nvPicPr>
        <p:blipFill>
          <a:blip r:embed="rId8"/>
          <a:stretch>
            <a:fillRect/>
          </a:stretch>
        </p:blipFill>
        <p:spPr>
          <a:xfrm>
            <a:off x="8515406" y="4797345"/>
            <a:ext cx="466853" cy="365363"/>
          </a:xfrm>
          <a:prstGeom prst="rect">
            <a:avLst/>
          </a:prstGeom>
        </p:spPr>
      </p:pic>
      <p:pic>
        <p:nvPicPr>
          <p:cNvPr id="15" name="Picture 14"/>
          <p:cNvPicPr>
            <a:picLocks noChangeAspect="1"/>
          </p:cNvPicPr>
          <p:nvPr userDrawn="1"/>
        </p:nvPicPr>
        <p:blipFill>
          <a:blip r:embed="rId9"/>
          <a:stretch>
            <a:fillRect/>
          </a:stretch>
        </p:blipFill>
        <p:spPr>
          <a:xfrm>
            <a:off x="8007957" y="1702556"/>
            <a:ext cx="974302" cy="250341"/>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18" name="Picture 17"/>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I.3.3 – PERMEABILITY OF LAND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841888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I.3.3 – PERMEABILITY OF LAND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7471326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I.3.3 – PERMEABILITY OF LAND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248630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I.3.3 – PERMEABILITY OF LAND</a:t>
            </a:r>
            <a:endParaRPr lang="en-US" dirty="0"/>
          </a:p>
        </p:txBody>
      </p:sp>
      <p:sp>
        <p:nvSpPr>
          <p:cNvPr id="6" name="Foliennummernplatzhalter 5"/>
          <p:cNvSpPr>
            <a:spLocks noGrp="1"/>
          </p:cNvSpPr>
          <p:nvPr>
            <p:ph type="sldNum" sz="quarter" idx="12"/>
          </p:nvPr>
        </p:nvSpPr>
        <p:spPr/>
        <p:txBody>
          <a:bodyPr/>
          <a:lstStyle>
            <a:lvl1pPr>
              <a:defRPr>
                <a:solidFill>
                  <a:schemeClr val="bg1"/>
                </a:solidFill>
              </a:defRPr>
            </a:lvl1pPr>
          </a:lstStyle>
          <a:p>
            <a:fld id="{243FB592-B9A9-49AA-A86F-4031F7B97808}" type="slidenum">
              <a:rPr lang="en-US" smtClean="0"/>
              <a:pPr/>
              <a:t>‹#›</a:t>
            </a:fld>
            <a:endParaRPr lang="en-US"/>
          </a:p>
        </p:txBody>
      </p:sp>
    </p:spTree>
    <p:extLst>
      <p:ext uri="{BB962C8B-B14F-4D97-AF65-F5344CB8AC3E}">
        <p14:creationId xmlns:p14="http://schemas.microsoft.com/office/powerpoint/2010/main" val="39086012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I.3.3 – PERMEABILITY OF LAND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979320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I.3.3 – PERMEABILITY OF LAND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13707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4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I.3.3 – PERMEABILITY OF LAND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400" b="1" kern="1200" baseline="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I.3.3 – PERMEABILITY OF LAND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054792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I.3.3 – PERMEABILITY OF LAND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035541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I.3.3 – PERMEABILITY OF LAND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471520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I.3.3 – PERMEABILITY OF LAND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511029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I.3.3 – PERMEABILITY OF LAND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8749084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I.3.3 – PERMEABILITY OF LAND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918041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I.3.3 – PERMEABILITY OF LAND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480083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kumimoji="0" lang="ar"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I.3.3 - نفاذية الأرض</a:t>
            </a:r>
            <a:endParaRPr lang="en-US" dirty="0"/>
          </a:p>
        </p:txBody>
      </p:sp>
      <p:sp>
        <p:nvSpPr>
          <p:cNvPr id="3" name="Textplatzhalter 2"/>
          <p:cNvSpPr>
            <a:spLocks noGrp="1"/>
          </p:cNvSpPr>
          <p:nvPr>
            <p:ph type="body" idx="1"/>
          </p:nvPr>
        </p:nvSpPr>
        <p:spPr>
          <a:xfrm>
            <a:off x="457200" y="1019910"/>
            <a:ext cx="8229600" cy="4932483"/>
          </a:xfrm>
          <a:prstGeom prst="rect">
            <a:avLst/>
          </a:prstGeom>
        </p:spPr>
        <p:txBody>
          <a:bodyPr vert="horz" lIns="91440" tIns="45720" rIns="91440" bIns="45720" rtlCol="0">
            <a:normAutofit/>
          </a:bodyPr>
          <a:lstStyle/>
          <a:p>
            <a:pPr lvl="0"/>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ar" sz="1200" dirty="0"/>
              <a:t>وحدة التدريب 5 </a:t>
            </a:r>
            <a:br>
              <a:rPr lang="it-IT" sz="1200" dirty="0"/>
            </a:br>
            <a:r>
              <a:rPr lang="ar" sz="1200" dirty="0"/>
              <a:t>معايير تقييم SCTOOL - CITY</a:t>
            </a:r>
            <a:r>
              <a:rPr lang="ar" sz="1200" baseline="0" dirty="0"/>
              <a:t> </a:t>
            </a:r>
            <a:r>
              <a:rPr lang="ar" sz="1200" dirty="0"/>
              <a:t>حجم</a:t>
            </a:r>
            <a:endParaRPr lang="it-IT" dirty="0"/>
          </a:p>
        </p:txBody>
      </p:sp>
      <p:pic>
        <p:nvPicPr>
          <p:cNvPr id="10" name="Imatge 14"/>
          <p:cNvPicPr/>
          <p:nvPr userDrawn="1"/>
        </p:nvPicPr>
        <p:blipFill>
          <a:blip r:embed="rId17"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نظام تدريب المدن المتوسطة المستدامة</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7" y="6548732"/>
            <a:ext cx="615462" cy="365125"/>
          </a:xfrm>
          <a:prstGeom prst="rect">
            <a:avLst/>
          </a:prstGeom>
        </p:spPr>
        <p:txBody>
          <a:bodyPr vert="horz" lIns="91440" tIns="45720" rIns="91440" bIns="45720" rtlCol="0" anchor="ctr"/>
          <a:lstStyle>
            <a:lvl1pPr algn="r">
              <a:defRPr sz="1200">
                <a:solidFill>
                  <a:schemeClr val="bg1"/>
                </a:solidFill>
              </a:defRPr>
            </a:lvl1pPr>
          </a:lstStyle>
          <a:p>
            <a:r>
              <a:rPr lang="ar"/>
              <a:t>#</a:t>
            </a:r>
            <a:fld id="{243FB592-B9A9-49AA-A86F-4031F7B97808}" type="slidenum">
              <a:rPr lang="en-US" smtClean="0"/>
              <a:pPr/>
              <a:t>‹#›</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1" r:id="rId8"/>
    <p:sldLayoutId id="2147483662" r:id="rId9"/>
    <p:sldLayoutId id="2147483665" r:id="rId10"/>
    <p:sldLayoutId id="2147483667" r:id="rId11"/>
    <p:sldLayoutId id="2147483669" r:id="rId12"/>
    <p:sldLayoutId id="2147483670" r:id="rId13"/>
    <p:sldLayoutId id="2147483671" r:id="rId14"/>
    <p:sldLayoutId id="2147483672" r:id="rId15"/>
  </p:sldLayoutIdLst>
  <p:hf hdr="0" ftr="0" dt="0"/>
  <p:txStyles>
    <p:titleStyle>
      <a:lvl1pPr algn="ctr" defTabSz="914400" rtl="0" eaLnBrk="1" latinLnBrk="0" hangingPunct="1">
        <a:spcBef>
          <a:spcPct val="0"/>
        </a:spcBef>
        <a:buNone/>
        <a:defRPr sz="2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2.xml"/><Relationship Id="rId6" Type="http://schemas.openxmlformats.org/officeDocument/2006/relationships/image" Target="../media/image24.png"/><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5.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5.xml"/><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63682" y="3062131"/>
            <a:ext cx="6516598" cy="2520280"/>
          </a:xfrm>
        </p:spPr>
        <p:txBody>
          <a:bodyPr/>
          <a:lstStyle/>
          <a:p>
            <a:pPr marL="0" indent="0">
              <a:buNone/>
            </a:pPr>
            <a:r>
              <a:rPr lang="ar" sz="3600" dirty="0">
                <a:solidFill>
                  <a:srgbClr val="0070C0"/>
                </a:solidFill>
              </a:rPr>
              <a:t>وحدة التدريب 5</a:t>
            </a:r>
          </a:p>
          <a:p>
            <a:pPr marL="0" indent="0">
              <a:buNone/>
            </a:pPr>
            <a:r>
              <a:rPr lang="ar" dirty="0"/>
              <a:t>حساب التقييم</a:t>
            </a:r>
          </a:p>
          <a:p>
            <a:pPr marL="0" indent="0">
              <a:buNone/>
            </a:pPr>
            <a:r>
              <a:rPr lang="ar-JO" dirty="0"/>
              <a:t>لم</a:t>
            </a:r>
            <a:r>
              <a:rPr lang="ar" dirty="0"/>
              <a:t>عايير</a:t>
            </a:r>
          </a:p>
          <a:p>
            <a:pPr marL="0" indent="0">
              <a:buNone/>
            </a:pPr>
            <a:r>
              <a:rPr lang="ar-JO" dirty="0"/>
              <a:t>أداة المدينة المستدامة – معيار المدينة</a:t>
            </a:r>
            <a:endParaRPr lang="ar" dirty="0"/>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10</a:t>
            </a:fld>
            <a:endParaRPr lang="en-US">
              <a:solidFill>
                <a:schemeClr val="bg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ز.3. 1</a:t>
            </a:r>
            <a:r>
              <a:rPr lang="ar" sz="2800" dirty="0"/>
              <a:t> - نفاذية الأرض</a:t>
            </a:r>
            <a:endParaRPr lang="it-IT" sz="2400" b="1" u="sng" dirty="0">
              <a:solidFill>
                <a:srgbClr val="1A965E"/>
              </a:solidFill>
            </a:endParaRPr>
          </a:p>
        </p:txBody>
      </p:sp>
      <p:sp>
        <p:nvSpPr>
          <p:cNvPr id="11"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371344" y="806895"/>
            <a:ext cx="4401312" cy="608833"/>
          </a:xfrm>
          <a:prstGeom prst="rect">
            <a:avLst/>
          </a:prstGeom>
        </p:spPr>
        <p:txBody>
          <a:bodyPr>
            <a:noAutofit/>
          </a:bodyPr>
          <a:lstStyle/>
          <a:p>
            <a:pPr marL="0" indent="0" algn="ctr" rtl="1">
              <a:buNone/>
            </a:pPr>
            <a:r>
              <a:rPr lang="ar" sz="2400" b="1" u="sng" dirty="0">
                <a:latin typeface="Calibri" panose="020F0502020204030204" pitchFamily="34" charset="0"/>
                <a:cs typeface="Calibri" panose="020F0502020204030204" pitchFamily="34" charset="0"/>
              </a:rPr>
              <a:t>الحدود والنطاق</a:t>
            </a:r>
            <a:endParaRPr lang="en-US" sz="2400" dirty="0"/>
          </a:p>
        </p:txBody>
      </p:sp>
      <p:sp>
        <p:nvSpPr>
          <p:cNvPr id="4" name="Rectangle 3"/>
          <p:cNvSpPr/>
          <p:nvPr/>
        </p:nvSpPr>
        <p:spPr>
          <a:xfrm>
            <a:off x="2585666" y="1410691"/>
            <a:ext cx="4729534" cy="430887"/>
          </a:xfrm>
          <a:prstGeom prst="rect">
            <a:avLst/>
          </a:prstGeom>
        </p:spPr>
        <p:txBody>
          <a:bodyPr wrap="square">
            <a:spAutoFit/>
          </a:bodyPr>
          <a:lstStyle/>
          <a:p>
            <a:r>
              <a:rPr lang="ar" sz="2200" dirty="0"/>
              <a:t>تشمل حدود التقييم المدينة بأكملها .</a:t>
            </a:r>
            <a:endParaRPr lang="el-GR" sz="2200" dirty="0"/>
          </a:p>
        </p:txBody>
      </p:sp>
      <p:sp>
        <p:nvSpPr>
          <p:cNvPr id="2" name="Rectangle 1"/>
          <p:cNvSpPr/>
          <p:nvPr/>
        </p:nvSpPr>
        <p:spPr>
          <a:xfrm>
            <a:off x="232610" y="1889845"/>
            <a:ext cx="8222633" cy="4154984"/>
          </a:xfrm>
          <a:prstGeom prst="rect">
            <a:avLst/>
          </a:prstGeom>
        </p:spPr>
        <p:txBody>
          <a:bodyPr wrap="square">
            <a:spAutoFit/>
          </a:bodyPr>
          <a:lstStyle/>
          <a:p>
            <a:pPr algn="r" rtl="1"/>
            <a:r>
              <a:rPr lang="ar" sz="2200" dirty="0"/>
              <a:t>معاملات النفاذية المرجعية:</a:t>
            </a:r>
          </a:p>
          <a:p>
            <a:pPr algn="r" rtl="1"/>
            <a:r>
              <a:rPr lang="ar" sz="2200" dirty="0"/>
              <a:t>العشب = 1</a:t>
            </a:r>
          </a:p>
          <a:p>
            <a:pPr algn="r" rtl="1"/>
            <a:r>
              <a:rPr lang="ar" sz="2200" dirty="0"/>
              <a:t>الحصى = 0 . 9</a:t>
            </a:r>
          </a:p>
          <a:p>
            <a:pPr algn="r" rtl="1"/>
            <a:r>
              <a:rPr lang="ar" sz="2200" dirty="0"/>
              <a:t>الرمال = 0 . 9</a:t>
            </a:r>
          </a:p>
          <a:p>
            <a:pPr algn="r" rtl="1"/>
            <a:r>
              <a:rPr lang="ar" sz="2200" dirty="0"/>
              <a:t>حواجز شبكية بلاستيكية مملوءة بالأرض / العشب = 0 . 8</a:t>
            </a:r>
          </a:p>
          <a:p>
            <a:pPr algn="r" rtl="1"/>
            <a:r>
              <a:rPr lang="ar" sz="2200" dirty="0"/>
              <a:t>شبكات خرسانية متكئة على العشب = 0 . 6</a:t>
            </a:r>
          </a:p>
          <a:p>
            <a:pPr algn="r" rtl="1"/>
            <a:r>
              <a:rPr lang="ar" sz="2200" dirty="0"/>
              <a:t>حواجز شبكية تعتمد على الحصى = 0 . 6</a:t>
            </a:r>
          </a:p>
          <a:p>
            <a:pPr algn="r" rtl="1"/>
            <a:r>
              <a:rPr lang="ar" sz="2200" dirty="0"/>
              <a:t>عناصر متشابكة تتكئ على الرمال = 0 . 3</a:t>
            </a:r>
          </a:p>
          <a:p>
            <a:pPr algn="r" rtl="1"/>
            <a:r>
              <a:rPr lang="ar" sz="2200" dirty="0"/>
              <a:t>العناصر المتشابكة المتكئة على الحصى = 0 . 3</a:t>
            </a:r>
          </a:p>
          <a:p>
            <a:pPr algn="r" rtl="1"/>
            <a:r>
              <a:rPr lang="ar" sz="2200" dirty="0"/>
              <a:t>العناصر المتشابكة التي تعتمد على الرصيف الخرساني = 0</a:t>
            </a:r>
          </a:p>
          <a:p>
            <a:pPr algn="r" rtl="1"/>
            <a:r>
              <a:rPr lang="ar" sz="2200" dirty="0"/>
              <a:t>الأرصفة المستمرة التي تعتمد على الخرسانة = 0</a:t>
            </a:r>
          </a:p>
          <a:p>
            <a:pPr algn="r" rtl="1"/>
            <a:r>
              <a:rPr lang="ar" sz="2200" dirty="0"/>
              <a:t>الأسفلت = 0</a:t>
            </a:r>
          </a:p>
        </p:txBody>
      </p:sp>
      <p:sp>
        <p:nvSpPr>
          <p:cNvPr id="9" name="Rectangle 8">
            <a:extLst>
              <a:ext uri="{FF2B5EF4-FFF2-40B4-BE49-F238E27FC236}">
                <a16:creationId xmlns:a16="http://schemas.microsoft.com/office/drawing/2014/main" id="{213ACFA7-02F0-420C-87F3-E7A0C83A52C5}"/>
              </a:ext>
            </a:extLst>
          </p:cNvPr>
          <p:cNvSpPr/>
          <p:nvPr/>
        </p:nvSpPr>
        <p:spPr>
          <a:xfrm>
            <a:off x="2206752" y="6035040"/>
            <a:ext cx="1682496" cy="525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602501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73761"/>
          </a:xfrm>
        </p:spPr>
        <p:txBody>
          <a:bodyPr/>
          <a:lstStyle/>
          <a:p>
            <a:fld id="{243FB592-B9A9-49AA-A86F-4031F7B97808}" type="slidenum">
              <a:rPr lang="en-US" smtClean="0">
                <a:solidFill>
                  <a:schemeClr val="bg1"/>
                </a:solidFill>
              </a:rPr>
              <a:t>11</a:t>
            </a:fld>
            <a:endParaRPr lang="en-US" dirty="0">
              <a:solidFill>
                <a:schemeClr val="bg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mc:Choice xmlns:a14="http://schemas.microsoft.com/office/drawing/2010/main" Requires="a14">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473640"/>
                <a:ext cx="8777025" cy="16700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sz="2200" b="1" dirty="0">
                    <a:solidFill>
                      <a:schemeClr val="tx1">
                        <a:lumMod val="50000"/>
                        <a:lumOff val="50000"/>
                      </a:schemeClr>
                    </a:solidFill>
                  </a:rPr>
                  <a:t>خطوات الحساب كالتالي:</a:t>
                </a:r>
                <a:r>
                  <a:rPr lang="ar" sz="2200" dirty="0"/>
                  <a:t> </a:t>
                </a:r>
                <a:endParaRPr lang="it-IT" sz="2200" dirty="0"/>
              </a:p>
              <a:p>
                <a:pPr marL="457200" indent="-457200" algn="r" rtl="1">
                  <a:buFont typeface="+mj-lt"/>
                  <a:buAutoNum type="arabicPeriod"/>
                </a:pPr>
                <a:r>
                  <a:rPr lang="ar" sz="2200" dirty="0"/>
                  <a:t>احسب إجمالي </a:t>
                </a:r>
                <a:r>
                  <a:rPr lang="ar" sz="2200" b="1" dirty="0"/>
                  <a:t>مساحة </a:t>
                </a:r>
                <a:r>
                  <a:rPr lang="ar" sz="2200" dirty="0"/>
                  <a:t>المدينة ، </a:t>
                </a:r>
                <a14:m>
                  <m:oMath xmlns:m="http://schemas.openxmlformats.org/officeDocument/2006/math">
                    <m:sSub>
                      <m:sSubPr>
                        <m:ctrlPr>
                          <a:rPr lang="en-US" sz="2200" i="1">
                            <a:latin typeface="Cambria Math" panose="02040503050406030204" pitchFamily="18" charset="0"/>
                          </a:rPr>
                        </m:ctrlPr>
                      </m:sSubPr>
                      <m:e>
                        <m:r>
                          <m:rPr>
                            <m:sty m:val="p"/>
                          </m:rPr>
                          <a:rPr lang="el-GR" sz="2200">
                            <a:latin typeface="Cambria Math" panose="02040503050406030204" pitchFamily="18" charset="0"/>
                          </a:rPr>
                          <m:t>Α</m:t>
                        </m:r>
                      </m:e>
                      <m:sub>
                        <m:r>
                          <m:rPr>
                            <m:sty m:val="p"/>
                          </m:rPr>
                          <a:rPr lang="en-US" sz="2200" b="0" i="0" smtClean="0">
                            <a:latin typeface="Cambria Math" panose="02040503050406030204" pitchFamily="18" charset="0"/>
                          </a:rPr>
                          <m:t>C</m:t>
                        </m:r>
                      </m:sub>
                    </m:sSub>
                  </m:oMath>
                </a14:m>
                <a:r>
                  <a:rPr lang="ar" sz="2200" dirty="0"/>
                  <a:t>[ م </a:t>
                </a:r>
                <a:r>
                  <a:rPr lang="ar" sz="2200" baseline="30000" dirty="0"/>
                  <a:t>2 </a:t>
                </a:r>
                <a:r>
                  <a:rPr lang="ar" sz="2200" dirty="0"/>
                  <a:t>] </a:t>
                </a:r>
                <a:endParaRPr lang="en-US" sz="2200" dirty="0"/>
              </a:p>
            </p:txBody>
          </p:sp>
        </mc:Choice>
        <mc:Fallback>
          <p:sp>
            <p:nvSpPr>
              <p:cNvPr id="7" name="Segnaposto contenuto 2">
                <a:extLst>
                  <a:ext uri="{FF2B5EF4-FFF2-40B4-BE49-F238E27FC236}">
                    <a16:creationId xmlns:a16="http://schemas.microsoft.com/office/drawing/2014/main" id="{86F2EB93-A63A-4210-B86A-E5FCAD7D8D7F}"/>
                  </a:ext>
                </a:extLst>
              </p:cNvPr>
              <p:cNvSpPr txBox="1">
                <a:spLocks noRot="1" noChangeAspect="1" noMove="1" noResize="1" noEditPoints="1" noAdjustHandles="1" noChangeArrowheads="1" noChangeShapeType="1" noTextEdit="1"/>
              </p:cNvSpPr>
              <p:nvPr/>
            </p:nvSpPr>
            <p:spPr>
              <a:xfrm>
                <a:off x="243150" y="1473640"/>
                <a:ext cx="8777025" cy="1670096"/>
              </a:xfrm>
              <a:prstGeom prst="rect">
                <a:avLst/>
              </a:prstGeom>
              <a:blipFill>
                <a:blip r:embed="rId4"/>
                <a:stretch>
                  <a:fillRect t="-2920" r="-972"/>
                </a:stretch>
              </a:blipFill>
            </p:spPr>
            <p:txBody>
              <a:bodyPr/>
              <a:lstStyle/>
              <a:p>
                <a:r>
                  <a:rPr lang="en-US">
                    <a:noFill/>
                  </a:rPr>
                  <a:t> </a:t>
                </a:r>
              </a:p>
            </p:txBody>
          </p:sp>
        </mc:Fallback>
      </mc:AlternateContent>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366946" y="842133"/>
            <a:ext cx="4070451"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b="1" dirty="0">
                <a:latin typeface="Calibri" panose="020F0502020204030204" pitchFamily="34" charset="0"/>
                <a:cs typeface="Calibri" panose="020F0502020204030204" pitchFamily="34" charset="0"/>
              </a:rPr>
              <a:t>طريقة التقييم</a:t>
            </a:r>
            <a:endParaRPr lang="it-IT" dirty="0"/>
          </a:p>
        </p:txBody>
      </p:sp>
      <p:sp>
        <p:nvSpPr>
          <p:cNvPr id="1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ز.3. 1</a:t>
            </a:r>
            <a:r>
              <a:rPr lang="ar" sz="2800" dirty="0"/>
              <a:t> - نفاذية الأرض</a:t>
            </a:r>
            <a:endParaRPr lang="it-IT" sz="2400" b="1" u="sng" dirty="0">
              <a:solidFill>
                <a:srgbClr val="1A965E"/>
              </a:solidFill>
            </a:endParaRPr>
          </a:p>
        </p:txBody>
      </p:sp>
      <mc:AlternateContent xmlns:mc="http://schemas.openxmlformats.org/markup-compatibility/2006">
        <mc:Choice xmlns:a14="http://schemas.microsoft.com/office/drawing/2010/main" Requires="a14">
          <p:sp>
            <p:nvSpPr>
              <p:cNvPr id="3" name="Rectangle 2"/>
              <p:cNvSpPr/>
              <p:nvPr/>
            </p:nvSpPr>
            <p:spPr>
              <a:xfrm>
                <a:off x="702129" y="2481059"/>
                <a:ext cx="8318046" cy="1107996"/>
              </a:xfrm>
              <a:prstGeom prst="rect">
                <a:avLst/>
              </a:prstGeom>
            </p:spPr>
            <p:txBody>
              <a:bodyPr wrap="square">
                <a:spAutoFit/>
              </a:bodyPr>
              <a:lstStyle/>
              <a:p>
                <a:pPr marL="457200" indent="-457200" algn="r" rtl="1">
                  <a:buFont typeface="+mj-lt"/>
                  <a:buAutoNum type="arabicPeriod" startAt="2"/>
                </a:pPr>
                <a:r>
                  <a:rPr lang="ar" sz="2200" dirty="0"/>
                  <a:t>احسب </a:t>
                </a:r>
                <a:r>
                  <a:rPr lang="ar" sz="2200" b="1" dirty="0"/>
                  <a:t>مساحة الأسطح المختلفة </a:t>
                </a:r>
                <a:r>
                  <a:rPr lang="ar" sz="2200" dirty="0"/>
                  <a:t>، </a:t>
                </a:r>
                <a14:m>
                  <m:oMath xmlns:m="http://schemas.openxmlformats.org/officeDocument/2006/math">
                    <m:sSub>
                      <m:sSubPr>
                        <m:ctrlPr>
                          <a:rPr lang="el-GR" sz="2200" i="1">
                            <a:latin typeface="Cambria Math" panose="02040503050406030204" pitchFamily="18" charset="0"/>
                          </a:rPr>
                        </m:ctrlPr>
                      </m:sSubPr>
                      <m:e>
                        <m:r>
                          <a:rPr lang="en-US" sz="2200" i="1">
                            <a:latin typeface="Cambria Math"/>
                          </a:rPr>
                          <m:t>𝐴</m:t>
                        </m:r>
                      </m:e>
                      <m:sub>
                        <m:r>
                          <a:rPr lang="en-US" sz="2200" i="1">
                            <a:latin typeface="Cambria Math"/>
                          </a:rPr>
                          <m:t>𝑖</m:t>
                        </m:r>
                      </m:sub>
                    </m:sSub>
                  </m:oMath>
                </a14:m>
                <a:r>
                  <a:rPr lang="ar-JO" sz="2200" dirty="0"/>
                  <a:t> </a:t>
                </a:r>
                <a:r>
                  <a:rPr lang="ar" sz="2200" dirty="0"/>
                  <a:t>بأغطية مختلفة أو </a:t>
                </a:r>
                <a:r>
                  <a:rPr lang="ar" sz="2200" b="1" dirty="0"/>
                  <a:t>التي </a:t>
                </a:r>
                <a:r>
                  <a:rPr lang="ar" sz="2200" dirty="0"/>
                  <a:t>تشغلها الإنشاءات في المدينة ( </a:t>
                </a:r>
                <a:r>
                  <a:rPr lang="ar" sz="2200" dirty="0" err="1"/>
                  <a:t>أي </a:t>
                </a:r>
                <a:r>
                  <a:rPr lang="ar" sz="2200" dirty="0"/>
                  <a:t>المساحات الخضراء ، الأسطح المرصوفة بالإسفلت ، الأسطح المشغولة المباني ، وما إلى ذلك). قم بتضمين جميع الأسطح في المدينة بحيث:</a:t>
                </a:r>
              </a:p>
            </p:txBody>
          </p:sp>
        </mc:Choice>
        <mc:Fallback>
          <p:sp>
            <p:nvSpPr>
              <p:cNvPr id="3" name="Rectangle 2"/>
              <p:cNvSpPr>
                <a:spLocks noRot="1" noChangeAspect="1" noMove="1" noResize="1" noEditPoints="1" noAdjustHandles="1" noChangeArrowheads="1" noChangeShapeType="1" noTextEdit="1"/>
              </p:cNvSpPr>
              <p:nvPr/>
            </p:nvSpPr>
            <p:spPr>
              <a:xfrm>
                <a:off x="702129" y="2481059"/>
                <a:ext cx="8318046" cy="1107996"/>
              </a:xfrm>
              <a:prstGeom prst="rect">
                <a:avLst/>
              </a:prstGeom>
              <a:blipFill>
                <a:blip r:embed="rId5"/>
                <a:stretch>
                  <a:fillRect t="-3297" r="-1026" b="-1044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3488589" y="3907763"/>
                <a:ext cx="1827167" cy="110055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rPr>
                          </m:ctrlPr>
                        </m:sSubPr>
                        <m:e>
                          <m:r>
                            <m:rPr>
                              <m:sty m:val="p"/>
                            </m:rPr>
                            <a:rPr lang="el-GR" sz="2400" b="0" i="0" smtClean="0">
                              <a:latin typeface="Cambria Math"/>
                            </a:rPr>
                            <m:t>Α</m:t>
                          </m:r>
                        </m:e>
                        <m:sub>
                          <m:r>
                            <m:rPr>
                              <m:sty m:val="p"/>
                            </m:rPr>
                            <a:rPr lang="en-US" sz="2400" b="0" i="0" smtClean="0">
                              <a:latin typeface="Cambria Math" panose="02040503050406030204" pitchFamily="18" charset="0"/>
                            </a:rPr>
                            <m:t>C</m:t>
                          </m:r>
                        </m:sub>
                      </m:sSub>
                      <m:r>
                        <a:rPr lang="el-GR" sz="2400" b="0" i="1" smtClean="0">
                          <a:latin typeface="Cambria Math"/>
                        </a:rPr>
                        <m:t>= </m:t>
                      </m:r>
                      <m:nary>
                        <m:naryPr>
                          <m:chr m:val="∑"/>
                          <m:ctrlPr>
                            <a:rPr lang="el-GR" sz="2400" b="0" i="1" smtClean="0">
                              <a:latin typeface="Cambria Math" panose="02040503050406030204" pitchFamily="18" charset="0"/>
                            </a:rPr>
                          </m:ctrlPr>
                        </m:naryPr>
                        <m:sub>
                          <m:r>
                            <m:rPr>
                              <m:brk m:alnAt="23"/>
                            </m:rPr>
                            <a:rPr lang="en-US" sz="2400" b="0" i="1" smtClean="0">
                              <a:latin typeface="Cambria Math"/>
                            </a:rPr>
                            <m:t>𝑖</m:t>
                          </m:r>
                          <m:r>
                            <a:rPr lang="en-US" sz="2400" b="0" i="1" smtClean="0">
                              <a:latin typeface="Cambria Math"/>
                            </a:rPr>
                            <m:t>=</m:t>
                          </m:r>
                          <m:r>
                            <a:rPr lang="en-US" sz="2400" b="0" i="1" smtClean="0">
                              <a:latin typeface="Cambria Math"/>
                            </a:rPr>
                            <m:t>1</m:t>
                          </m:r>
                        </m:sub>
                        <m:sup>
                          <m:r>
                            <a:rPr lang="en-US" sz="2400" b="0" i="1" smtClean="0">
                              <a:latin typeface="Cambria Math"/>
                            </a:rPr>
                            <m:t>𝑛</m:t>
                          </m:r>
                        </m:sup>
                        <m:e>
                          <m:sSub>
                            <m:sSubPr>
                              <m:ctrlPr>
                                <a:rPr lang="el-GR" sz="2400" b="0" i="1" smtClean="0">
                                  <a:latin typeface="Cambria Math" panose="02040503050406030204" pitchFamily="18" charset="0"/>
                                </a:rPr>
                              </m:ctrlPr>
                            </m:sSubPr>
                            <m:e>
                              <m:r>
                                <a:rPr lang="en-US" sz="2400" b="0" i="1" smtClean="0">
                                  <a:latin typeface="Cambria Math"/>
                                </a:rPr>
                                <m:t>𝐴</m:t>
                              </m:r>
                            </m:e>
                            <m:sub>
                              <m:r>
                                <a:rPr lang="en-US" sz="2400" b="0" i="1" smtClean="0">
                                  <a:latin typeface="Cambria Math"/>
                                </a:rPr>
                                <m:t>𝑖</m:t>
                              </m:r>
                            </m:sub>
                          </m:sSub>
                        </m:e>
                      </m:nary>
                    </m:oMath>
                  </m:oMathPara>
                </a14:m>
                <a:endParaRPr lang="en-US" sz="2400" dirty="0"/>
              </a:p>
            </p:txBody>
          </p:sp>
        </mc:Choice>
        <mc:Fallback xmlns="">
          <p:sp>
            <p:nvSpPr>
              <p:cNvPr id="11" name="TextBox 10"/>
              <p:cNvSpPr txBox="1">
                <a:spLocks noRot="1" noChangeAspect="1" noMove="1" noResize="1" noEditPoints="1" noAdjustHandles="1" noChangeArrowheads="1" noChangeShapeType="1" noTextEdit="1"/>
              </p:cNvSpPr>
              <p:nvPr/>
            </p:nvSpPr>
            <p:spPr>
              <a:xfrm>
                <a:off x="3488589" y="3907763"/>
                <a:ext cx="1827167" cy="1100558"/>
              </a:xfrm>
              <a:prstGeom prst="rect">
                <a:avLst/>
              </a:prstGeom>
              <a:blipFill>
                <a:blip r:embed="rId6"/>
                <a:stretch>
                  <a:fillRect/>
                </a:stretch>
              </a:blipFill>
            </p:spPr>
            <p:txBody>
              <a:bodyPr/>
              <a:lstStyle/>
              <a:p>
                <a:r xmlns:a="http://schemas.openxmlformats.org/drawingml/2006/main">
                  <a:rPr lang="ar">
                    <a:noFill/>
                  </a:rPr>
                  <a:t> </a:t>
                </a:r>
              </a:p>
            </p:txBody>
          </p:sp>
        </mc:Fallback>
      </mc:AlternateContent>
      <p:sp>
        <p:nvSpPr>
          <p:cNvPr id="9" name="Rectangle 8">
            <a:extLst>
              <a:ext uri="{FF2B5EF4-FFF2-40B4-BE49-F238E27FC236}">
                <a16:creationId xmlns:a16="http://schemas.microsoft.com/office/drawing/2014/main" id="{3733EF2B-48F1-4C4F-9BDC-A259BCC8502B}"/>
              </a:ext>
            </a:extLst>
          </p:cNvPr>
          <p:cNvSpPr/>
          <p:nvPr/>
        </p:nvSpPr>
        <p:spPr>
          <a:xfrm>
            <a:off x="2206752" y="6035040"/>
            <a:ext cx="1682496" cy="525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439299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ADF85-1A32-47FF-8960-DD0B0D699B07}"/>
              </a:ext>
            </a:extLst>
          </p:cNvPr>
          <p:cNvSpPr>
            <a:spLocks noGrp="1"/>
          </p:cNvSpPr>
          <p:nvPr>
            <p:ph type="title"/>
          </p:nvPr>
        </p:nvSpPr>
        <p:spPr/>
        <p:txBody>
          <a:bodyPr>
            <a:normAutofit/>
          </a:bodyPr>
          <a:lstStyle/>
          <a:p>
            <a:r>
              <a:rPr lang="ar-JO" sz="2800" dirty="0"/>
              <a:t>ز.3. 1</a:t>
            </a:r>
            <a:r>
              <a:rPr lang="ar" sz="2800" dirty="0"/>
              <a:t> - نفاذية الأرض</a:t>
            </a:r>
            <a:endParaRPr lang="en-GB" sz="2400" dirty="0"/>
          </a:p>
        </p:txBody>
      </p:sp>
      <p:sp>
        <p:nvSpPr>
          <p:cNvPr id="4" name="Slide Number Placeholder 3">
            <a:extLst>
              <a:ext uri="{FF2B5EF4-FFF2-40B4-BE49-F238E27FC236}">
                <a16:creationId xmlns:a16="http://schemas.microsoft.com/office/drawing/2014/main" id="{CE80DF67-2083-4F5B-885D-00A16D1696BE}"/>
              </a:ext>
            </a:extLst>
          </p:cNvPr>
          <p:cNvSpPr>
            <a:spLocks noGrp="1"/>
          </p:cNvSpPr>
          <p:nvPr>
            <p:ph type="sldNum" sz="quarter" idx="12"/>
          </p:nvPr>
        </p:nvSpPr>
        <p:spPr/>
        <p:txBody>
          <a:bodyPr/>
          <a:lstStyle/>
          <a:p>
            <a:fld id="{243FB592-B9A9-49AA-A86F-4031F7B97808}" type="slidenum">
              <a:rPr lang="en-US" smtClean="0"/>
              <a:t>12</a:t>
            </a:fld>
            <a:endParaRPr lang="en-US"/>
          </a:p>
        </p:txBody>
      </p:sp>
      <p:sp>
        <p:nvSpPr>
          <p:cNvPr id="6" name="Rectangle 5">
            <a:extLst>
              <a:ext uri="{FF2B5EF4-FFF2-40B4-BE49-F238E27FC236}">
                <a16:creationId xmlns:a16="http://schemas.microsoft.com/office/drawing/2014/main" id="{FDBDDC7D-0269-42F9-B160-0B2AA3E81B90}"/>
              </a:ext>
            </a:extLst>
          </p:cNvPr>
          <p:cNvSpPr/>
          <p:nvPr/>
        </p:nvSpPr>
        <p:spPr>
          <a:xfrm>
            <a:off x="4207486" y="778573"/>
            <a:ext cx="1475084" cy="461665"/>
          </a:xfrm>
          <a:prstGeom prst="rect">
            <a:avLst/>
          </a:prstGeom>
        </p:spPr>
        <p:txBody>
          <a:bodyPr wrap="none">
            <a:spAutoFit/>
          </a:bodyPr>
          <a:lstStyle/>
          <a:p>
            <a:pPr algn="ctr"/>
            <a:r>
              <a:rPr lang="ar" sz="2400" b="1" u="sng" dirty="0"/>
              <a:t>طريقة التقييم</a:t>
            </a:r>
          </a:p>
        </p:txBody>
      </p:sp>
      <p:pic>
        <p:nvPicPr>
          <p:cNvPr id="7"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243150" y="1525515"/>
            <a:ext cx="8729400" cy="2677656"/>
          </a:xfrm>
          <a:prstGeom prst="rect">
            <a:avLst/>
          </a:prstGeom>
        </p:spPr>
        <p:txBody>
          <a:bodyPr wrap="square">
            <a:spAutoFit/>
          </a:bodyPr>
          <a:lstStyle/>
          <a:p>
            <a:pPr marL="457200" indent="-457200" algn="r" rtl="1">
              <a:buFont typeface="+mj-lt"/>
              <a:buAutoNum type="arabicPeriod" startAt="3"/>
            </a:pPr>
            <a:r>
              <a:rPr lang="ar" sz="2200" dirty="0"/>
              <a:t>احسب </a:t>
            </a:r>
            <a:r>
              <a:rPr lang="ar" sz="2200" b="1" dirty="0"/>
              <a:t>السطح الموزون للمدينة </a:t>
            </a:r>
            <a:r>
              <a:rPr lang="ar" sz="2200" dirty="0"/>
              <a:t>، مع مراعاة معاملات النفاذية </a:t>
            </a:r>
            <a:r>
              <a:rPr lang="ar" sz="2200" b="1" dirty="0"/>
              <a:t>( </a:t>
            </a:r>
            <a:r>
              <a:rPr lang="ar" sz="2200" dirty="0"/>
              <a:t>αi) للأسطح المختلفة (Ai)</a:t>
            </a:r>
            <a:endParaRPr lang="en-US" sz="2200" dirty="0"/>
          </a:p>
          <a:p>
            <a:pPr algn="r" rtl="1"/>
            <a:r>
              <a:rPr lang="ar" sz="2200" dirty="0"/>
              <a:t> </a:t>
            </a:r>
            <a:endParaRPr lang="el-GR" sz="2200" dirty="0"/>
          </a:p>
          <a:p>
            <a:pPr marL="457200" indent="-457200" algn="r" rtl="1">
              <a:buFont typeface="+mj-lt"/>
              <a:buAutoNum type="arabicPeriod" startAt="3"/>
            </a:pPr>
            <a:endParaRPr lang="el-GR" sz="2000" dirty="0"/>
          </a:p>
          <a:p>
            <a:pPr marL="457200" indent="-457200" algn="r" rtl="1">
              <a:buFont typeface="+mj-lt"/>
              <a:buAutoNum type="arabicPeriod" startAt="3"/>
            </a:pPr>
            <a:endParaRPr lang="el-GR" sz="2000" dirty="0"/>
          </a:p>
          <a:p>
            <a:pPr marL="457200" indent="-457200" algn="r" rtl="1">
              <a:buFont typeface="+mj-lt"/>
              <a:buAutoNum type="arabicPeriod" startAt="3"/>
            </a:pPr>
            <a:endParaRPr lang="el-GR" sz="2000" dirty="0"/>
          </a:p>
          <a:p>
            <a:pPr marL="457200" indent="-457200" algn="r" rtl="1">
              <a:buFont typeface="+mj-lt"/>
              <a:buAutoNum type="arabicPeriod" startAt="3"/>
            </a:pPr>
            <a:endParaRPr lang="el-GR" sz="2000" dirty="0"/>
          </a:p>
          <a:p>
            <a:pPr marL="457200" indent="-457200" algn="r" rtl="1">
              <a:buFont typeface="+mj-lt"/>
              <a:buAutoNum type="arabicPeriod" startAt="4"/>
            </a:pPr>
            <a:r>
              <a:rPr lang="ar" sz="2200" dirty="0"/>
              <a:t>احسب قيمة المؤشر كنسبة مئوية للسطح </a:t>
            </a:r>
            <a:r>
              <a:rPr lang="ar" sz="2200" b="1" dirty="0"/>
              <a:t>الموزون من المدينة </a:t>
            </a:r>
            <a:r>
              <a:rPr lang="ar" sz="2200" dirty="0">
                <a:solidFill>
                  <a:srgbClr val="1A965E"/>
                </a:solidFill>
              </a:rPr>
              <a:t>(الخطوة 3 ) </a:t>
            </a:r>
            <a:r>
              <a:rPr lang="ar" sz="2200" b="1" dirty="0"/>
              <a:t>إلى إجمالي مساحة المدينة ( </a:t>
            </a:r>
            <a:r>
              <a:rPr lang="ar" sz="2200" dirty="0">
                <a:solidFill>
                  <a:srgbClr val="1A965E"/>
                </a:solidFill>
              </a:rPr>
              <a:t>الخطوة 1 ) </a:t>
            </a:r>
            <a:r>
              <a:rPr lang="ar" sz="2200" dirty="0"/>
              <a:t>، [ ٪]</a:t>
            </a:r>
            <a:endParaRPr lang="en-US" sz="2200" dirty="0"/>
          </a:p>
        </p:txBody>
      </p:sp>
      <mc:AlternateContent xmlns:mc="http://schemas.openxmlformats.org/markup-compatibility/2006" xmlns:a14="http://schemas.microsoft.com/office/drawing/2010/main">
        <mc:Choice Requires="a14">
          <p:sp>
            <p:nvSpPr>
              <p:cNvPr id="9" name="TextBox 8"/>
              <p:cNvSpPr txBox="1"/>
              <p:nvPr/>
            </p:nvSpPr>
            <p:spPr>
              <a:xfrm>
                <a:off x="3063567" y="2367435"/>
                <a:ext cx="2669513" cy="110055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rPr>
                          </m:ctrlPr>
                        </m:sSubPr>
                        <m:e>
                          <m:r>
                            <m:rPr>
                              <m:sty m:val="p"/>
                            </m:rPr>
                            <a:rPr lang="el-GR" sz="2400" b="0" i="0" smtClean="0">
                              <a:latin typeface="Cambria Math"/>
                            </a:rPr>
                            <m:t>Α</m:t>
                          </m:r>
                        </m:e>
                        <m:sub>
                          <m:r>
                            <m:rPr>
                              <m:sty m:val="p"/>
                            </m:rPr>
                            <a:rPr lang="en-US" sz="2400" b="0" i="0" smtClean="0">
                              <a:latin typeface="Cambria Math" panose="02040503050406030204" pitchFamily="18" charset="0"/>
                            </a:rPr>
                            <m:t>C</m:t>
                          </m:r>
                          <m:r>
                            <a:rPr lang="el-GR" sz="2400" b="0" i="0" smtClean="0">
                              <a:latin typeface="Cambria Math"/>
                            </a:rPr>
                            <m:t>,</m:t>
                          </m:r>
                          <m:r>
                            <a:rPr lang="el-GR" sz="2400" b="0" i="1" smtClean="0">
                              <a:latin typeface="Cambria Math" panose="02040503050406030204" pitchFamily="18" charset="0"/>
                            </a:rPr>
                            <m:t>𝑝</m:t>
                          </m:r>
                        </m:sub>
                      </m:sSub>
                      <m:r>
                        <a:rPr lang="el-GR" sz="2400" b="0" i="1" smtClean="0">
                          <a:latin typeface="Cambria Math"/>
                        </a:rPr>
                        <m:t>=</m:t>
                      </m:r>
                      <m:nary>
                        <m:naryPr>
                          <m:chr m:val="∑"/>
                          <m:ctrlPr>
                            <a:rPr lang="el-GR" sz="2400" b="0" i="1" smtClean="0">
                              <a:latin typeface="Cambria Math" panose="02040503050406030204" pitchFamily="18" charset="0"/>
                            </a:rPr>
                          </m:ctrlPr>
                        </m:naryPr>
                        <m:sub>
                          <m:r>
                            <m:rPr>
                              <m:brk m:alnAt="23"/>
                            </m:rPr>
                            <a:rPr lang="en-US" sz="2400" b="0" i="1" smtClean="0">
                              <a:latin typeface="Cambria Math"/>
                            </a:rPr>
                            <m:t>𝑖</m:t>
                          </m:r>
                          <m:r>
                            <a:rPr lang="en-US" sz="2400" b="0" i="1" smtClean="0">
                              <a:latin typeface="Cambria Math"/>
                            </a:rPr>
                            <m:t>=</m:t>
                          </m:r>
                          <m:r>
                            <a:rPr lang="en-US" sz="2400" b="0" i="1" smtClean="0">
                              <a:latin typeface="Cambria Math"/>
                            </a:rPr>
                            <m:t>1</m:t>
                          </m:r>
                        </m:sub>
                        <m:sup>
                          <m:r>
                            <a:rPr lang="en-US" sz="2400" b="0" i="1" smtClean="0">
                              <a:latin typeface="Cambria Math"/>
                            </a:rPr>
                            <m:t>𝑛</m:t>
                          </m:r>
                        </m:sup>
                        <m:e>
                          <m:sSub>
                            <m:sSubPr>
                              <m:ctrlPr>
                                <a:rPr lang="el-GR" sz="2400" b="0" i="1" smtClean="0">
                                  <a:latin typeface="Cambria Math" panose="02040503050406030204" pitchFamily="18" charset="0"/>
                                </a:rPr>
                              </m:ctrlPr>
                            </m:sSubPr>
                            <m:e>
                              <m:r>
                                <a:rPr lang="el-GR" sz="2400" b="0" i="1" smtClean="0">
                                  <a:latin typeface="Cambria Math"/>
                                </a:rPr>
                                <m:t>(</m:t>
                              </m:r>
                              <m:r>
                                <a:rPr lang="en-US" sz="2400" b="0" i="1" smtClean="0">
                                  <a:latin typeface="Cambria Math"/>
                                </a:rPr>
                                <m:t>𝐴</m:t>
                              </m:r>
                            </m:e>
                            <m:sub>
                              <m:r>
                                <a:rPr lang="en-US" sz="2400" b="0" i="1" smtClean="0">
                                  <a:latin typeface="Cambria Math"/>
                                </a:rPr>
                                <m:t>𝑖</m:t>
                              </m:r>
                            </m:sub>
                          </m:sSub>
                          <m:r>
                            <a:rPr lang="el-GR" sz="2400" b="0" i="1" smtClean="0">
                              <a:latin typeface="Cambria Math"/>
                            </a:rPr>
                            <m:t> </m:t>
                          </m:r>
                          <m:r>
                            <a:rPr lang="el-GR" sz="2400" b="0" i="1" smtClean="0">
                              <a:latin typeface="Cambria Math"/>
                              <a:sym typeface="Wingdings"/>
                            </a:rPr>
                            <m:t> </m:t>
                          </m:r>
                          <m:sSub>
                            <m:sSubPr>
                              <m:ctrlPr>
                                <a:rPr lang="el-GR" sz="2400" b="0" i="1" smtClean="0">
                                  <a:latin typeface="Cambria Math" panose="02040503050406030204" pitchFamily="18" charset="0"/>
                                  <a:sym typeface="Wingdings"/>
                                </a:rPr>
                              </m:ctrlPr>
                            </m:sSubPr>
                            <m:e>
                              <m:r>
                                <a:rPr lang="el-GR" sz="2400" b="0" i="1" smtClean="0">
                                  <a:latin typeface="Cambria Math"/>
                                  <a:sym typeface="Wingdings"/>
                                </a:rPr>
                                <m:t>𝛼</m:t>
                              </m:r>
                            </m:e>
                            <m:sub>
                              <m:r>
                                <a:rPr lang="en-US" sz="2400" b="0" i="1" smtClean="0">
                                  <a:latin typeface="Cambria Math"/>
                                  <a:sym typeface="Wingdings"/>
                                </a:rPr>
                                <m:t>𝑖</m:t>
                              </m:r>
                            </m:sub>
                          </m:sSub>
                        </m:e>
                      </m:nary>
                      <m:r>
                        <a:rPr lang="en-US" sz="2400" b="0" i="1" smtClean="0">
                          <a:latin typeface="Cambria Math"/>
                        </a:rPr>
                        <m:t>)</m:t>
                      </m:r>
                    </m:oMath>
                  </m:oMathPara>
                </a14:m>
                <a:endParaRPr lang="en-US" sz="2400" dirty="0"/>
              </a:p>
            </p:txBody>
          </p:sp>
        </mc:Choice>
        <mc:Fallback xmlns="">
          <p:sp>
            <p:nvSpPr>
              <p:cNvPr id="9" name="TextBox 8"/>
              <p:cNvSpPr txBox="1">
                <a:spLocks noRot="1" noChangeAspect="1" noMove="1" noResize="1" noEditPoints="1" noAdjustHandles="1" noChangeArrowheads="1" noChangeShapeType="1" noTextEdit="1"/>
              </p:cNvSpPr>
              <p:nvPr/>
            </p:nvSpPr>
            <p:spPr>
              <a:xfrm>
                <a:off x="3063567" y="2367435"/>
                <a:ext cx="2669513" cy="1100558"/>
              </a:xfrm>
              <a:prstGeom prst="rect">
                <a:avLst/>
              </a:prstGeom>
              <a:blipFill>
                <a:blip r:embed="rId5"/>
                <a:stretch>
                  <a:fillRect/>
                </a:stretch>
              </a:blipFill>
            </p:spPr>
            <p:txBody>
              <a:bodyPr/>
              <a:lstStyle/>
              <a:p>
                <a:r xmlns:a="http://schemas.openxmlformats.org/drawingml/2006/main">
                  <a:rPr lang="ar">
                    <a:noFill/>
                  </a:rPr>
                  <a:t> </a:t>
                </a:r>
              </a:p>
            </p:txBody>
          </p:sp>
        </mc:Fallback>
      </mc:AlternateContent>
      <p:pic>
        <p:nvPicPr>
          <p:cNvPr id="10"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02443" y="5219975"/>
            <a:ext cx="1812773" cy="11983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7933941" y="5731596"/>
            <a:ext cx="445956" cy="523220"/>
          </a:xfrm>
          <a:prstGeom prst="rect">
            <a:avLst/>
          </a:prstGeom>
        </p:spPr>
        <p:txBody>
          <a:bodyPr wrap="none">
            <a:spAutoFit/>
          </a:bodyPr>
          <a:lstStyle/>
          <a:p>
            <a:r>
              <a:rPr lang="ar" sz="2800" b="1" u="sng" dirty="0">
                <a:solidFill>
                  <a:srgbClr val="FF0000"/>
                </a:solidFill>
                <a:effectLst>
                  <a:outerShdw blurRad="38100" dist="38100" dir="2700000" algn="tl">
                    <a:srgbClr val="000000">
                      <a:alpha val="43137"/>
                    </a:srgbClr>
                  </a:outerShdw>
                </a:effectLst>
              </a:rPr>
              <a:t>٪</a:t>
            </a:r>
            <a:endParaRPr lang="en-US" sz="2800" b="1" u="sng" dirty="0">
              <a:solidFill>
                <a:srgbClr val="FF0000"/>
              </a:solidFill>
              <a:effectLst>
                <a:outerShdw blurRad="38100" dist="38100" dir="2700000" algn="tl">
                  <a:srgbClr val="000000">
                    <a:alpha val="43137"/>
                  </a:srgbClr>
                </a:outerShdw>
              </a:effectLst>
            </a:endParaRPr>
          </a:p>
        </p:txBody>
      </p:sp>
      <p:sp>
        <p:nvSpPr>
          <p:cNvPr id="11" name="Rectangle 10">
            <a:extLst>
              <a:ext uri="{FF2B5EF4-FFF2-40B4-BE49-F238E27FC236}">
                <a16:creationId xmlns:a16="http://schemas.microsoft.com/office/drawing/2014/main" id="{DBA96893-B903-4F2E-8176-C734BA9B8430}"/>
              </a:ext>
            </a:extLst>
          </p:cNvPr>
          <p:cNvSpPr/>
          <p:nvPr/>
        </p:nvSpPr>
        <p:spPr>
          <a:xfrm>
            <a:off x="2206752" y="6035040"/>
            <a:ext cx="1682496" cy="525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97005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olo 1">
            <a:extLst>
              <a:ext uri="{FF2B5EF4-FFF2-40B4-BE49-F238E27FC236}">
                <a16:creationId xmlns:a16="http://schemas.microsoft.com/office/drawing/2014/main" id="{2A2C3486-62A4-4367-992A-29B62E678CC5}"/>
              </a:ext>
            </a:extLst>
          </p:cNvPr>
          <p:cNvSpPr>
            <a:spLocks noGrp="1"/>
          </p:cNvSpPr>
          <p:nvPr>
            <p:ph type="title"/>
          </p:nvPr>
        </p:nvSpPr>
        <p:spPr/>
        <p:txBody>
          <a:bodyPr>
            <a:normAutofit/>
          </a:bodyPr>
          <a:lstStyle/>
          <a:p>
            <a:r>
              <a:rPr lang="ar-JO" sz="2800" dirty="0"/>
              <a:t>ز.3. 1</a:t>
            </a:r>
            <a:r>
              <a:rPr lang="ar" sz="2800" dirty="0"/>
              <a:t> - نفاذية الأرض</a:t>
            </a: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t>13</a:t>
            </a:fld>
            <a:endParaRPr lang="en-US"/>
          </a:p>
        </p:txBody>
      </p:sp>
      <p:sp>
        <p:nvSpPr>
          <p:cNvPr id="2" name="Rectangle 1">
            <a:extLst>
              <a:ext uri="{FF2B5EF4-FFF2-40B4-BE49-F238E27FC236}">
                <a16:creationId xmlns:a16="http://schemas.microsoft.com/office/drawing/2014/main" id="{4A96077D-12DA-4A28-A972-035B680B7410}"/>
              </a:ext>
            </a:extLst>
          </p:cNvPr>
          <p:cNvSpPr/>
          <p:nvPr/>
        </p:nvSpPr>
        <p:spPr>
          <a:xfrm>
            <a:off x="410905" y="1590250"/>
            <a:ext cx="8494970" cy="2277547"/>
          </a:xfrm>
          <a:prstGeom prst="rect">
            <a:avLst/>
          </a:prstGeom>
        </p:spPr>
        <p:txBody>
          <a:bodyPr wrap="square">
            <a:spAutoFit/>
          </a:bodyPr>
          <a:lstStyle/>
          <a:p>
            <a:pPr marL="395288" indent="-395288" algn="r" rtl="1">
              <a:spcAft>
                <a:spcPts val="600"/>
              </a:spcAft>
            </a:pPr>
            <a:r>
              <a:rPr lang="ar" sz="2200" b="1" dirty="0"/>
              <a:t>ISO 37120 </a:t>
            </a:r>
            <a:r>
              <a:rPr lang="ar" sz="2200" dirty="0"/>
              <a:t>، الإصدار الثاني 2018-07 ، "المدن والمجتمعات المستدامة - مؤشرات خدمات المدينة وجودة الحياة"</a:t>
            </a:r>
          </a:p>
          <a:p>
            <a:pPr marL="395288" indent="-395288" algn="r" rtl="1">
              <a:spcAft>
                <a:spcPts val="600"/>
              </a:spcAft>
            </a:pPr>
            <a:r>
              <a:rPr lang="ar" sz="2200" b="1" dirty="0"/>
              <a:t>متحدون من أجل مدن ذكية مستدامة </a:t>
            </a:r>
            <a:r>
              <a:rPr lang="ar" sz="2200" dirty="0"/>
              <a:t>(U4SSC) - منهجية جمع مؤشرات الأداء الرئيسية للمدن الذكية المستدامة</a:t>
            </a:r>
          </a:p>
          <a:p>
            <a:pPr marL="463550" indent="-463550" algn="r" rtl="1"/>
            <a:r>
              <a:rPr lang="ar" sz="2200" dirty="0"/>
              <a:t>إرشادات بشأن أفضل الممارسات للحد التخفيف أو التعويض ختم التربة</a:t>
            </a:r>
            <a:endParaRPr lang="el-GR" sz="2200" dirty="0"/>
          </a:p>
          <a:p>
            <a:pPr marL="463550" indent="-463550" algn="r" rtl="1"/>
            <a:r>
              <a:rPr lang="ar" sz="2200" dirty="0"/>
              <a:t>http://ec.europa.eu/environment/soil/pdf/guidelines/pub/soil_e n .pdf </a:t>
            </a:r>
            <a:endParaRPr lang="en-US" sz="2200" dirty="0"/>
          </a:p>
        </p:txBody>
      </p:sp>
      <p:sp>
        <p:nvSpPr>
          <p:cNvPr id="8" name="Segnaposto contenuto 2">
            <a:extLst>
              <a:ext uri="{FF2B5EF4-FFF2-40B4-BE49-F238E27FC236}">
                <a16:creationId xmlns:a16="http://schemas.microsoft.com/office/drawing/2014/main" id="{1ED255A9-57B6-4594-9BDF-5B4A719878D2}"/>
              </a:ext>
            </a:extLst>
          </p:cNvPr>
          <p:cNvSpPr>
            <a:spLocks noGrp="1"/>
          </p:cNvSpPr>
          <p:nvPr>
            <p:ph idx="4294967295"/>
          </p:nvPr>
        </p:nvSpPr>
        <p:spPr>
          <a:xfrm>
            <a:off x="1996564" y="903833"/>
            <a:ext cx="4184780" cy="514421"/>
          </a:xfrm>
        </p:spPr>
        <p:txBody>
          <a:bodyPr>
            <a:normAutofit/>
          </a:bodyPr>
          <a:lstStyle/>
          <a:p>
            <a:pPr marL="0" indent="0" algn="ctr" rtl="1">
              <a:buNone/>
            </a:pPr>
            <a:r>
              <a:rPr lang="ar" sz="2400" b="1" u="sng" dirty="0">
                <a:latin typeface="Calibri" panose="020F0502020204030204" pitchFamily="34" charset="0"/>
                <a:cs typeface="Calibri" panose="020F0502020204030204" pitchFamily="34" charset="0"/>
              </a:rPr>
              <a:t>المراجع والمعايير</a:t>
            </a:r>
          </a:p>
        </p:txBody>
      </p:sp>
      <p:sp>
        <p:nvSpPr>
          <p:cNvPr id="6" name="Rectangle 5">
            <a:extLst>
              <a:ext uri="{FF2B5EF4-FFF2-40B4-BE49-F238E27FC236}">
                <a16:creationId xmlns:a16="http://schemas.microsoft.com/office/drawing/2014/main" id="{1D4979A9-073B-4D07-B8D1-A86A0B837604}"/>
              </a:ext>
            </a:extLst>
          </p:cNvPr>
          <p:cNvSpPr/>
          <p:nvPr/>
        </p:nvSpPr>
        <p:spPr>
          <a:xfrm>
            <a:off x="2206752" y="6035040"/>
            <a:ext cx="1682496" cy="525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39819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 b="1" dirty="0">
                <a:latin typeface="Calibri" panose="020F0502020204030204" pitchFamily="34" charset="0"/>
                <a:cs typeface="Calibri" panose="020F0502020204030204" pitchFamily="34" charset="0"/>
              </a:rPr>
              <a:t>مثال</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48846"/>
            <a:ext cx="2133600" cy="309154"/>
          </a:xfrm>
        </p:spPr>
        <p:txBody>
          <a:bodyPr/>
          <a:lstStyle/>
          <a:p>
            <a:fld id="{243FB592-B9A9-49AA-A86F-4031F7B97808}" type="slidenum">
              <a:rPr lang="en-US" smtClean="0"/>
              <a:t>14</a:t>
            </a:fld>
            <a:endParaRPr lang="en-US"/>
          </a:p>
        </p:txBody>
      </p:sp>
      <p:sp>
        <p:nvSpPr>
          <p:cNvPr id="7" name="Titolo 1">
            <a:extLst>
              <a:ext uri="{FF2B5EF4-FFF2-40B4-BE49-F238E27FC236}">
                <a16:creationId xmlns:a16="http://schemas.microsoft.com/office/drawing/2014/main" id="{69608C45-B686-460B-B8B1-D9069BA4209C}"/>
              </a:ext>
            </a:extLst>
          </p:cNvPr>
          <p:cNvSpPr>
            <a:spLocks noGrp="1"/>
          </p:cNvSpPr>
          <p:nvPr>
            <p:ph type="title"/>
          </p:nvPr>
        </p:nvSpPr>
        <p:spPr>
          <a:xfrm>
            <a:off x="0" y="0"/>
            <a:ext cx="9144000" cy="731837"/>
          </a:xfrm>
        </p:spPr>
        <p:txBody>
          <a:bodyPr>
            <a:normAutofit/>
          </a:bodyPr>
          <a:lstStyle/>
          <a:p>
            <a:r>
              <a:rPr lang="ar-JO" sz="2800" dirty="0"/>
              <a:t>ز.3. 1</a:t>
            </a:r>
            <a:r>
              <a:rPr lang="ar" sz="2800" dirty="0"/>
              <a:t> - نفاذية الأرض</a:t>
            </a:r>
            <a:endParaRPr lang="it-IT" sz="2400" dirty="0"/>
          </a:p>
        </p:txBody>
      </p:sp>
      <p:sp>
        <p:nvSpPr>
          <p:cNvPr id="6" name="Rectangle 5">
            <a:extLst>
              <a:ext uri="{FF2B5EF4-FFF2-40B4-BE49-F238E27FC236}">
                <a16:creationId xmlns:a16="http://schemas.microsoft.com/office/drawing/2014/main" id="{549858D6-6039-4741-8934-9ADE988E833F}"/>
              </a:ext>
            </a:extLst>
          </p:cNvPr>
          <p:cNvSpPr/>
          <p:nvPr/>
        </p:nvSpPr>
        <p:spPr>
          <a:xfrm>
            <a:off x="2206752" y="6035040"/>
            <a:ext cx="1682496" cy="525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267996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15</a:t>
            </a:fld>
            <a:endParaRPr lang="en-US">
              <a:solidFill>
                <a:schemeClr val="bg1"/>
              </a:solidFill>
            </a:endParaRPr>
          </a:p>
        </p:txBody>
      </p:sp>
      <p:sp>
        <p:nvSpPr>
          <p:cNvPr id="7"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3"/>
            <a:ext cx="8234039" cy="2273794"/>
          </a:xfrm>
          <a:prstGeom prst="rect">
            <a:avLst/>
          </a:prstGeom>
          <a:noFill/>
        </p:spPr>
        <p:txBody>
          <a:bodyPr>
            <a:noAutofit/>
          </a:bodyPr>
          <a:lstStyle/>
          <a:p>
            <a:pPr marL="0" indent="0" algn="r" rtl="1">
              <a:spcBef>
                <a:spcPts val="600"/>
              </a:spcBef>
              <a:spcAft>
                <a:spcPts val="1200"/>
              </a:spcAft>
              <a:buNone/>
            </a:pPr>
            <a:r>
              <a:rPr lang="ar" sz="2200" dirty="0">
                <a:cs typeface="Calibri" panose="020F0502020204030204" pitchFamily="34" charset="0"/>
              </a:rPr>
              <a:t>مدينة صغيرة تبلغ مساحتها </a:t>
            </a:r>
            <a:r>
              <a:rPr lang="ar" sz="2200" dirty="0" err="1">
                <a:cs typeface="Calibri" panose="020F0502020204030204" pitchFamily="34" charset="0"/>
              </a:rPr>
              <a:t>الإجمالية </a:t>
            </a:r>
            <a:r>
              <a:rPr lang="ar" sz="2200" dirty="0">
                <a:cs typeface="Calibri" panose="020F0502020204030204" pitchFamily="34" charset="0"/>
              </a:rPr>
              <a:t>3856000 م </a:t>
            </a:r>
            <a:r>
              <a:rPr lang="ar" sz="2200" baseline="30000" dirty="0">
                <a:cs typeface="Calibri" panose="020F0502020204030204" pitchFamily="34" charset="0"/>
              </a:rPr>
              <a:t>2 </a:t>
            </a:r>
            <a:r>
              <a:rPr lang="ar" sz="2200" dirty="0">
                <a:cs typeface="Calibri" panose="020F0502020204030204" pitchFamily="34" charset="0"/>
              </a:rPr>
              <a:t>. تغطي المباني حوالي 62٪ من إجمالي مساحة المدينة ، بينما تغطي الشوارع وشوارع المشاة والأرصفة والميادين المرصوفة والمتنزهات حوالي 25٪ من إجمالي المساحة. داخل حدود المدينة ، توجد ثلاث حدائق كبيرة مغطاة بالنباتات الطبيعية والأشجار ، بمساحة 153000 م </a:t>
            </a:r>
            <a:r>
              <a:rPr lang="ar" sz="2200" baseline="30000" dirty="0">
                <a:cs typeface="Calibri" panose="020F0502020204030204" pitchFamily="34" charset="0"/>
              </a:rPr>
              <a:t>2 </a:t>
            </a:r>
            <a:r>
              <a:rPr lang="ar" sz="2200" dirty="0">
                <a:cs typeface="Calibri" panose="020F0502020204030204" pitchFamily="34" charset="0"/>
              </a:rPr>
              <a:t>و 133300 م </a:t>
            </a:r>
            <a:r>
              <a:rPr lang="ar" sz="2200" baseline="30000" dirty="0">
                <a:cs typeface="Calibri" panose="020F0502020204030204" pitchFamily="34" charset="0"/>
              </a:rPr>
              <a:t>2 </a:t>
            </a:r>
            <a:r>
              <a:rPr lang="ar" sz="2200" dirty="0">
                <a:cs typeface="Calibri" panose="020F0502020204030204" pitchFamily="34" charset="0"/>
              </a:rPr>
              <a:t>و 177080 م </a:t>
            </a:r>
            <a:r>
              <a:rPr lang="ar" sz="2200" baseline="30000" dirty="0">
                <a:cs typeface="Calibri" panose="020F0502020204030204" pitchFamily="34" charset="0"/>
              </a:rPr>
              <a:t>2 </a:t>
            </a:r>
            <a:r>
              <a:rPr lang="ar" sz="2200" dirty="0">
                <a:cs typeface="Calibri" panose="020F0502020204030204" pitchFamily="34" charset="0"/>
              </a:rPr>
              <a:t>. الحدائق الصغيرة والمساحات الحرة الأخرى تغطي 37900 م </a:t>
            </a:r>
            <a:r>
              <a:rPr lang="ar" sz="2200" baseline="30000" dirty="0">
                <a:cs typeface="Calibri" panose="020F0502020204030204" pitchFamily="34" charset="0"/>
              </a:rPr>
              <a:t>2 </a:t>
            </a:r>
            <a:r>
              <a:rPr lang="ar" sz="2200" dirty="0">
                <a:cs typeface="Calibri" panose="020F0502020204030204" pitchFamily="34" charset="0"/>
              </a:rPr>
              <a:t>، 50٪ منها مغطاة </a:t>
            </a:r>
            <a:r>
              <a:rPr lang="ar" sz="2200" dirty="0"/>
              <a:t>بعناصر متشابكة تتكئ على الحصى</a:t>
            </a:r>
            <a:endParaRPr lang="en-US" sz="2200" dirty="0">
              <a:cs typeface="Calibri" panose="020F0502020204030204" pitchFamily="34" charset="0"/>
            </a:endParaRPr>
          </a:p>
          <a:p>
            <a:pPr marL="0" indent="0" algn="r" rtl="1">
              <a:spcBef>
                <a:spcPts val="0"/>
              </a:spcBef>
              <a:spcAft>
                <a:spcPts val="600"/>
              </a:spcAft>
              <a:buNone/>
            </a:pPr>
            <a:endParaRPr lang="el-GR" sz="2000" b="1" i="1" dirty="0">
              <a:solidFill>
                <a:srgbClr val="FF0000"/>
              </a:solidFill>
              <a:cs typeface="Calibri" panose="020F0502020204030204" pitchFamily="34" charset="0"/>
            </a:endParaRPr>
          </a:p>
          <a:p>
            <a:pPr marL="0" indent="0" algn="r" rtl="1">
              <a:spcBef>
                <a:spcPts val="0"/>
              </a:spcBef>
              <a:spcAft>
                <a:spcPts val="600"/>
              </a:spcAft>
              <a:buNone/>
            </a:pPr>
            <a:endParaRPr lang="el-GR" sz="2000" b="1" i="1" dirty="0">
              <a:solidFill>
                <a:srgbClr val="FF0000"/>
              </a:solidFill>
              <a:cs typeface="Calibri" panose="020F0502020204030204" pitchFamily="34" charset="0"/>
            </a:endParaRPr>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ز.3. 1</a:t>
            </a:r>
            <a:r>
              <a:rPr lang="ar" sz="2800" dirty="0"/>
              <a:t> - نفاذية الأرض</a:t>
            </a:r>
            <a:endParaRPr lang="it-IT" sz="2800" b="1" u="sng" dirty="0">
              <a:solidFill>
                <a:srgbClr val="1A965E"/>
              </a:solidFill>
            </a:endParaRPr>
          </a:p>
        </p:txBody>
      </p:sp>
      <p:grpSp>
        <p:nvGrpSpPr>
          <p:cNvPr id="9" name="Group 8"/>
          <p:cNvGrpSpPr/>
          <p:nvPr/>
        </p:nvGrpSpPr>
        <p:grpSpPr>
          <a:xfrm>
            <a:off x="314960" y="4818409"/>
            <a:ext cx="8514080" cy="805105"/>
            <a:chOff x="314960" y="3584451"/>
            <a:chExt cx="8514080" cy="805105"/>
          </a:xfrm>
        </p:grpSpPr>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314960" y="3584451"/>
              <a:ext cx="8514080" cy="805105"/>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ar" sz="2000" b="1" dirty="0"/>
                <a:t>احسب النسبة المئوية لنفاذية الأرض الموزونة</a:t>
              </a:r>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68671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8" name="Rectangle 7">
            <a:extLst>
              <a:ext uri="{FF2B5EF4-FFF2-40B4-BE49-F238E27FC236}">
                <a16:creationId xmlns:a16="http://schemas.microsoft.com/office/drawing/2014/main" id="{08F086AD-5D2D-4CC7-8281-46AC167DC8C2}"/>
              </a:ext>
            </a:extLst>
          </p:cNvPr>
          <p:cNvSpPr/>
          <p:nvPr/>
        </p:nvSpPr>
        <p:spPr>
          <a:xfrm>
            <a:off x="2206752" y="6035040"/>
            <a:ext cx="1682496" cy="525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403192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solidFill>
                  <a:schemeClr val="bg1"/>
                </a:solidFill>
              </a:rPr>
              <a:t>16</a:t>
            </a:fld>
            <a:endParaRPr lang="en-US">
              <a:solidFill>
                <a:schemeClr val="bg1"/>
              </a:solidFill>
            </a:endParaRPr>
          </a:p>
        </p:txBody>
      </p:sp>
      <p:sp>
        <p:nvSpPr>
          <p:cNvPr id="1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ز.3. 1</a:t>
            </a:r>
            <a:r>
              <a:rPr lang="ar" sz="2800" dirty="0"/>
              <a:t> - نفاذية الأرض</a:t>
            </a:r>
            <a:endParaRPr lang="it-IT" sz="2800" b="1" u="sng" dirty="0">
              <a:solidFill>
                <a:srgbClr val="1A965E"/>
              </a:solidFill>
            </a:endParaRPr>
          </a:p>
        </p:txBody>
      </p:sp>
      <p:sp>
        <p:nvSpPr>
          <p:cNvPr id="14" name="Rectangle 13"/>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 sz="2400" b="1" i="1" dirty="0">
                <a:cs typeface="Calibri" panose="020F0502020204030204" pitchFamily="34" charset="0"/>
              </a:rPr>
              <a:t>البيانات المتاحة</a:t>
            </a:r>
            <a:endParaRPr lang="el-GR" sz="2400" dirty="0"/>
          </a:p>
        </p:txBody>
      </p:sp>
      <p:sp>
        <p:nvSpPr>
          <p:cNvPr id="22" name="Rectangle 21"/>
          <p:cNvSpPr/>
          <p:nvPr/>
        </p:nvSpPr>
        <p:spPr>
          <a:xfrm>
            <a:off x="7120128" y="815163"/>
            <a:ext cx="1774313"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الخطوات 1-2</a:t>
            </a:r>
            <a:endParaRPr lang="el-GR" sz="2400" dirty="0"/>
          </a:p>
        </p:txBody>
      </p:sp>
      <p:graphicFrame>
        <p:nvGraphicFramePr>
          <p:cNvPr id="3" name="Table 2">
            <a:extLst>
              <a:ext uri="{FF2B5EF4-FFF2-40B4-BE49-F238E27FC236}">
                <a16:creationId xmlns:a16="http://schemas.microsoft.com/office/drawing/2014/main" id="{A5876E06-974C-438C-BFCC-90AC0913FA3E}"/>
              </a:ext>
            </a:extLst>
          </p:cNvPr>
          <p:cNvGraphicFramePr>
            <a:graphicFrameLocks noGrp="1"/>
          </p:cNvGraphicFramePr>
          <p:nvPr>
            <p:extLst>
              <p:ext uri="{D42A27DB-BD31-4B8C-83A1-F6EECF244321}">
                <p14:modId xmlns:p14="http://schemas.microsoft.com/office/powerpoint/2010/main" val="3871275058"/>
              </p:ext>
            </p:extLst>
          </p:nvPr>
        </p:nvGraphicFramePr>
        <p:xfrm>
          <a:off x="463550" y="1677987"/>
          <a:ext cx="8216900" cy="3616325"/>
        </p:xfrm>
        <a:graphic>
          <a:graphicData uri="http://schemas.openxmlformats.org/drawingml/2006/table">
            <a:tbl>
              <a:tblPr firstRow="1" firstCol="1" bandRow="1"/>
              <a:tblGrid>
                <a:gridCol w="3746500">
                  <a:extLst>
                    <a:ext uri="{9D8B030D-6E8A-4147-A177-3AD203B41FA5}">
                      <a16:colId xmlns:a16="http://schemas.microsoft.com/office/drawing/2014/main" val="2116589071"/>
                    </a:ext>
                  </a:extLst>
                </a:gridCol>
                <a:gridCol w="2794000">
                  <a:extLst>
                    <a:ext uri="{9D8B030D-6E8A-4147-A177-3AD203B41FA5}">
                      <a16:colId xmlns:a16="http://schemas.microsoft.com/office/drawing/2014/main" val="2290936706"/>
                    </a:ext>
                  </a:extLst>
                </a:gridCol>
                <a:gridCol w="1676400">
                  <a:extLst>
                    <a:ext uri="{9D8B030D-6E8A-4147-A177-3AD203B41FA5}">
                      <a16:colId xmlns:a16="http://schemas.microsoft.com/office/drawing/2014/main" val="1066079300"/>
                    </a:ext>
                  </a:extLst>
                </a:gridCol>
              </a:tblGrid>
              <a:tr h="406400">
                <a:tc>
                  <a:txBody>
                    <a:bodyPr/>
                    <a:lstStyle/>
                    <a:p>
                      <a:pPr marL="0" marR="0" algn="l" rtl="1">
                        <a:lnSpc>
                          <a:spcPct val="106000"/>
                        </a:lnSpc>
                        <a:spcBef>
                          <a:spcPts val="0"/>
                        </a:spcBef>
                        <a:spcAft>
                          <a:spcPts val="0"/>
                        </a:spcAft>
                      </a:pPr>
                      <a:r>
                        <a:rPr lang="en-GB" sz="2000" b="1" kern="12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 </a:t>
                      </a:r>
                      <a:r>
                        <a:rPr lang="ar-JO" sz="2000" b="1" kern="12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المواد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9BBB59"/>
                    </a:solidFill>
                  </a:tcPr>
                </a:tc>
                <a:tc>
                  <a:txBody>
                    <a:bodyPr/>
                    <a:lstStyle/>
                    <a:p>
                      <a:pPr marL="0" marR="0" algn="l" rtl="1">
                        <a:lnSpc>
                          <a:spcPct val="106000"/>
                        </a:lnSpc>
                        <a:spcBef>
                          <a:spcPts val="0"/>
                        </a:spcBef>
                        <a:spcAft>
                          <a:spcPts val="0"/>
                        </a:spcAft>
                      </a:pPr>
                      <a:r>
                        <a:rPr lang="ar-SA" sz="2000" b="1" kern="12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مساحة السطح  </a:t>
                      </a:r>
                      <a:r>
                        <a:rPr lang="en-GB" sz="2000" b="1" kern="12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2000" b="1" kern="1200" baseline="300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2</a:t>
                      </a:r>
                      <a:r>
                        <a:rPr lang="en-GB" sz="2000" b="1" kern="12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9BBB59"/>
                    </a:solidFill>
                  </a:tcPr>
                </a:tc>
                <a:tc>
                  <a:txBody>
                    <a:bodyPr/>
                    <a:lstStyle/>
                    <a:p>
                      <a:pPr marL="0" marR="0" algn="l" rtl="1">
                        <a:lnSpc>
                          <a:spcPct val="106000"/>
                        </a:lnSpc>
                        <a:spcBef>
                          <a:spcPts val="0"/>
                        </a:spcBef>
                        <a:spcAft>
                          <a:spcPts val="0"/>
                        </a:spcAft>
                      </a:pPr>
                      <a:r>
                        <a:rPr lang="ar-SA" sz="2000" b="1" kern="12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معامل النفاذية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9BBB59"/>
                    </a:solidFill>
                  </a:tcPr>
                </a:tc>
                <a:extLst>
                  <a:ext uri="{0D108BD9-81ED-4DB2-BD59-A6C34878D82A}">
                    <a16:rowId xmlns:a16="http://schemas.microsoft.com/office/drawing/2014/main" val="2473489615"/>
                  </a:ext>
                </a:extLst>
              </a:tr>
              <a:tr h="274320">
                <a:tc>
                  <a:txBody>
                    <a:bodyPr/>
                    <a:lstStyle/>
                    <a:p>
                      <a:pPr marL="0" marR="0" algn="l" rtl="1">
                        <a:lnSpc>
                          <a:spcPct val="106000"/>
                        </a:lnSpc>
                        <a:spcBef>
                          <a:spcPts val="0"/>
                        </a:spcBef>
                        <a:spcAft>
                          <a:spcPts val="0"/>
                        </a:spcAft>
                      </a:pPr>
                      <a:r>
                        <a:rPr lang="ar-SA" sz="2000" b="1" kern="12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اجمالي المساحة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marL="0" marR="0" algn="l" rtl="1">
                        <a:lnSpc>
                          <a:spcPct val="106000"/>
                        </a:lnSpc>
                        <a:spcBef>
                          <a:spcPts val="0"/>
                        </a:spcBef>
                        <a:spcAft>
                          <a:spcPts val="0"/>
                        </a:spcAft>
                      </a:pPr>
                      <a:r>
                        <a:rPr lang="en-US" sz="20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3856000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EE7D1"/>
                    </a:solidFill>
                  </a:tcPr>
                </a:tc>
                <a:tc>
                  <a:txBody>
                    <a:bodyPr/>
                    <a:lstStyle/>
                    <a:p>
                      <a:pPr marL="0" marR="0" algn="l" rtl="1">
                        <a:lnSpc>
                          <a:spcPct val="106000"/>
                        </a:lnSpc>
                        <a:spcBef>
                          <a:spcPts val="0"/>
                        </a:spcBef>
                        <a:spcAft>
                          <a:spcPts val="0"/>
                        </a:spcAft>
                      </a:pPr>
                      <a:r>
                        <a:rPr lang="en-GB" sz="20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EE7D1"/>
                    </a:solidFill>
                  </a:tcPr>
                </a:tc>
                <a:extLst>
                  <a:ext uri="{0D108BD9-81ED-4DB2-BD59-A6C34878D82A}">
                    <a16:rowId xmlns:a16="http://schemas.microsoft.com/office/drawing/2014/main" val="391052354"/>
                  </a:ext>
                </a:extLst>
              </a:tr>
              <a:tr h="274320">
                <a:tc>
                  <a:txBody>
                    <a:bodyPr/>
                    <a:lstStyle/>
                    <a:p>
                      <a:pPr marL="0" marR="0" algn="l" rtl="1">
                        <a:lnSpc>
                          <a:spcPct val="106000"/>
                        </a:lnSpc>
                        <a:spcBef>
                          <a:spcPts val="0"/>
                        </a:spcBef>
                        <a:spcAft>
                          <a:spcPts val="0"/>
                        </a:spcAft>
                      </a:pPr>
                      <a:r>
                        <a:rPr lang="ar-SA" sz="2000" b="1" kern="12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المباني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marL="0" marR="0" algn="l" rtl="1">
                        <a:lnSpc>
                          <a:spcPct val="106000"/>
                        </a:lnSpc>
                        <a:spcBef>
                          <a:spcPts val="0"/>
                        </a:spcBef>
                        <a:spcAft>
                          <a:spcPts val="0"/>
                        </a:spcAft>
                      </a:pPr>
                      <a:r>
                        <a:rPr lang="en-US" sz="20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3856000 * 0.62 = </a:t>
                      </a:r>
                      <a:r>
                        <a:rPr lang="el-GR" sz="20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2390720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F3EA"/>
                    </a:solidFill>
                  </a:tcPr>
                </a:tc>
                <a:tc>
                  <a:txBody>
                    <a:bodyPr/>
                    <a:lstStyle/>
                    <a:p>
                      <a:pPr marL="0" marR="0" algn="l" rtl="1">
                        <a:lnSpc>
                          <a:spcPct val="106000"/>
                        </a:lnSpc>
                        <a:spcBef>
                          <a:spcPts val="0"/>
                        </a:spcBef>
                        <a:spcAft>
                          <a:spcPts val="0"/>
                        </a:spcAft>
                      </a:pPr>
                      <a:r>
                        <a:rPr lang="el-GR" sz="20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F3EA"/>
                    </a:solidFill>
                  </a:tcPr>
                </a:tc>
                <a:extLst>
                  <a:ext uri="{0D108BD9-81ED-4DB2-BD59-A6C34878D82A}">
                    <a16:rowId xmlns:a16="http://schemas.microsoft.com/office/drawing/2014/main" val="571201134"/>
                  </a:ext>
                </a:extLst>
              </a:tr>
              <a:tr h="274320">
                <a:tc>
                  <a:txBody>
                    <a:bodyPr/>
                    <a:lstStyle/>
                    <a:p>
                      <a:pPr marL="0" marR="0" algn="l" rtl="1">
                        <a:lnSpc>
                          <a:spcPct val="106000"/>
                        </a:lnSpc>
                        <a:spcBef>
                          <a:spcPts val="0"/>
                        </a:spcBef>
                        <a:spcAft>
                          <a:spcPts val="0"/>
                        </a:spcAft>
                      </a:pPr>
                      <a:r>
                        <a:rPr lang="ar-SA" sz="2000" b="1" kern="12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الشوارع وممرات المشاة والأرصفة والساحات</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marL="0" marR="0" algn="l" rtl="1" fontAlgn="b">
                        <a:lnSpc>
                          <a:spcPct val="107000"/>
                        </a:lnSpc>
                        <a:spcBef>
                          <a:spcPts val="0"/>
                        </a:spcBef>
                        <a:spcAft>
                          <a:spcPts val="0"/>
                        </a:spcAft>
                      </a:pPr>
                      <a:r>
                        <a:rPr lang="en-US" sz="20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3856000 * 0.25 =        964000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EE7D1"/>
                    </a:solidFill>
                  </a:tcPr>
                </a:tc>
                <a:tc>
                  <a:txBody>
                    <a:bodyPr/>
                    <a:lstStyle/>
                    <a:p>
                      <a:pPr marL="0" marR="0" algn="l" rtl="1">
                        <a:lnSpc>
                          <a:spcPct val="106000"/>
                        </a:lnSpc>
                        <a:spcBef>
                          <a:spcPts val="0"/>
                        </a:spcBef>
                        <a:spcAft>
                          <a:spcPts val="0"/>
                        </a:spcAft>
                      </a:pPr>
                      <a:r>
                        <a:rPr lang="el-GR" sz="20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EE7D1"/>
                    </a:solidFill>
                  </a:tcPr>
                </a:tc>
                <a:extLst>
                  <a:ext uri="{0D108BD9-81ED-4DB2-BD59-A6C34878D82A}">
                    <a16:rowId xmlns:a16="http://schemas.microsoft.com/office/drawing/2014/main" val="3546654838"/>
                  </a:ext>
                </a:extLst>
              </a:tr>
              <a:tr h="274320">
                <a:tc>
                  <a:txBody>
                    <a:bodyPr/>
                    <a:lstStyle/>
                    <a:p>
                      <a:pPr marL="0" marR="0" algn="l" rtl="1">
                        <a:lnSpc>
                          <a:spcPct val="106000"/>
                        </a:lnSpc>
                        <a:spcBef>
                          <a:spcPts val="0"/>
                        </a:spcBef>
                        <a:spcAft>
                          <a:spcPts val="0"/>
                        </a:spcAft>
                      </a:pPr>
                      <a:r>
                        <a:rPr lang="ar-SA" sz="2000" b="1" kern="12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مناطق مغطاة بعناصر متشابكة تتكئ على الحصى</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marL="0" marR="0" algn="l" rtl="1">
                        <a:lnSpc>
                          <a:spcPct val="106000"/>
                        </a:lnSpc>
                        <a:spcBef>
                          <a:spcPts val="0"/>
                        </a:spcBef>
                        <a:spcAft>
                          <a:spcPts val="0"/>
                        </a:spcAft>
                      </a:pPr>
                      <a:r>
                        <a:rPr lang="en-US" sz="20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37900 * 0.5 =                       </a:t>
                      </a:r>
                      <a:r>
                        <a:rPr lang="el-GR" sz="20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18950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F3EA"/>
                    </a:solidFill>
                  </a:tcPr>
                </a:tc>
                <a:tc>
                  <a:txBody>
                    <a:bodyPr/>
                    <a:lstStyle/>
                    <a:p>
                      <a:pPr marL="0" marR="0" algn="l" rtl="1">
                        <a:lnSpc>
                          <a:spcPct val="106000"/>
                        </a:lnSpc>
                        <a:spcBef>
                          <a:spcPts val="0"/>
                        </a:spcBef>
                        <a:spcAft>
                          <a:spcPts val="0"/>
                        </a:spcAft>
                      </a:pPr>
                      <a:r>
                        <a:rPr lang="en-US" sz="20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F3EA"/>
                    </a:solidFill>
                  </a:tcPr>
                </a:tc>
                <a:extLst>
                  <a:ext uri="{0D108BD9-81ED-4DB2-BD59-A6C34878D82A}">
                    <a16:rowId xmlns:a16="http://schemas.microsoft.com/office/drawing/2014/main" val="4272324807"/>
                  </a:ext>
                </a:extLst>
              </a:tr>
              <a:tr h="274320">
                <a:tc>
                  <a:txBody>
                    <a:bodyPr/>
                    <a:lstStyle/>
                    <a:p>
                      <a:pPr marL="0" marR="0" algn="l" rtl="1">
                        <a:lnSpc>
                          <a:spcPct val="106000"/>
                        </a:lnSpc>
                        <a:spcBef>
                          <a:spcPts val="0"/>
                        </a:spcBef>
                        <a:spcAft>
                          <a:spcPts val="0"/>
                        </a:spcAft>
                      </a:pPr>
                      <a:r>
                        <a:rPr lang="ar-SA" sz="2000" b="1" kern="120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المساحات الخضراء</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marL="0" marR="0" algn="l" rtl="1">
                        <a:lnSpc>
                          <a:spcPct val="106000"/>
                        </a:lnSpc>
                        <a:spcBef>
                          <a:spcPts val="0"/>
                        </a:spcBef>
                        <a:spcAft>
                          <a:spcPts val="0"/>
                        </a:spcAft>
                      </a:pPr>
                      <a:r>
                        <a:rPr lang="en-US" sz="20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153000 + 133300 + 177080 + (37900 * 0.5 ) = </a:t>
                      </a:r>
                      <a:r>
                        <a:rPr lang="el-GR" sz="20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482330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EE7D1"/>
                    </a:solidFill>
                  </a:tcPr>
                </a:tc>
                <a:tc>
                  <a:txBody>
                    <a:bodyPr/>
                    <a:lstStyle/>
                    <a:p>
                      <a:pPr marL="0" marR="0" algn="l" rtl="1">
                        <a:lnSpc>
                          <a:spcPct val="106000"/>
                        </a:lnSpc>
                        <a:spcBef>
                          <a:spcPts val="0"/>
                        </a:spcBef>
                        <a:spcAft>
                          <a:spcPts val="0"/>
                        </a:spcAft>
                      </a:pPr>
                      <a:r>
                        <a:rPr lang="el-GR" sz="2000" kern="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EE7D1"/>
                    </a:solidFill>
                  </a:tcPr>
                </a:tc>
                <a:extLst>
                  <a:ext uri="{0D108BD9-81ED-4DB2-BD59-A6C34878D82A}">
                    <a16:rowId xmlns:a16="http://schemas.microsoft.com/office/drawing/2014/main" val="3599456780"/>
                  </a:ext>
                </a:extLst>
              </a:tr>
            </a:tbl>
          </a:graphicData>
        </a:graphic>
      </p:graphicFrame>
      <p:sp>
        <p:nvSpPr>
          <p:cNvPr id="8" name="Rectangle 7">
            <a:extLst>
              <a:ext uri="{FF2B5EF4-FFF2-40B4-BE49-F238E27FC236}">
                <a16:creationId xmlns:a16="http://schemas.microsoft.com/office/drawing/2014/main" id="{B5803546-80DF-4562-9A85-988E923F06D5}"/>
              </a:ext>
            </a:extLst>
          </p:cNvPr>
          <p:cNvSpPr/>
          <p:nvPr/>
        </p:nvSpPr>
        <p:spPr>
          <a:xfrm>
            <a:off x="2206752" y="6035040"/>
            <a:ext cx="1682496" cy="525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92351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90591" y="3744786"/>
            <a:ext cx="2611144" cy="17260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t>17</a:t>
            </a:fld>
            <a:endParaRPr lang="en-US" dirty="0"/>
          </a:p>
        </p:txBody>
      </p:sp>
      <p:sp>
        <p:nvSpPr>
          <p:cNvPr id="2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ز.3. 1</a:t>
            </a:r>
            <a:r>
              <a:rPr lang="ar" sz="2800" dirty="0"/>
              <a:t> - نفاذية الأرض</a:t>
            </a:r>
            <a:endParaRPr lang="it-IT" sz="2800" b="1" dirty="0">
              <a:solidFill>
                <a:srgbClr val="00B050"/>
              </a:solidFill>
            </a:endParaRPr>
          </a:p>
        </p:txBody>
      </p:sp>
      <p:sp>
        <p:nvSpPr>
          <p:cNvPr id="27" name="Rectangle 26"/>
          <p:cNvSpPr/>
          <p:nvPr/>
        </p:nvSpPr>
        <p:spPr>
          <a:xfrm>
            <a:off x="7595616" y="900000"/>
            <a:ext cx="1460851"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3</a:t>
            </a:r>
            <a:endParaRPr lang="el-GR" sz="2400" dirty="0"/>
          </a:p>
        </p:txBody>
      </p:sp>
      <p:sp>
        <p:nvSpPr>
          <p:cNvPr id="2" name="Rectangle 1"/>
          <p:cNvSpPr/>
          <p:nvPr/>
        </p:nvSpPr>
        <p:spPr>
          <a:xfrm>
            <a:off x="2492482" y="879196"/>
            <a:ext cx="3866427" cy="430887"/>
          </a:xfrm>
          <a:prstGeom prst="rect">
            <a:avLst/>
          </a:prstGeom>
        </p:spPr>
        <p:txBody>
          <a:bodyPr wrap="square">
            <a:spAutoFit/>
          </a:bodyPr>
          <a:lstStyle/>
          <a:p>
            <a:pPr algn="r" rtl="1"/>
            <a:r>
              <a:rPr lang="ar" sz="2200" b="1" dirty="0"/>
              <a:t>احسب ال</a:t>
            </a:r>
            <a:r>
              <a:rPr lang="ar-JO" sz="2200" b="1" dirty="0"/>
              <a:t>سطح الموزون</a:t>
            </a:r>
            <a:endParaRPr lang="en-US" sz="2200" b="1" dirty="0">
              <a:cs typeface="Calibri" panose="020F0502020204030204" pitchFamily="34" charset="0"/>
            </a:endParaRPr>
          </a:p>
        </p:txBody>
      </p:sp>
      <p:sp>
        <p:nvSpPr>
          <p:cNvPr id="3" name="Rectangle 2"/>
          <p:cNvSpPr/>
          <p:nvPr/>
        </p:nvSpPr>
        <p:spPr>
          <a:xfrm>
            <a:off x="347044" y="1767952"/>
            <a:ext cx="8602152" cy="461665"/>
          </a:xfrm>
          <a:prstGeom prst="rect">
            <a:avLst/>
          </a:prstGeom>
        </p:spPr>
        <p:txBody>
          <a:bodyPr wrap="square">
            <a:spAutoFit/>
          </a:bodyPr>
          <a:lstStyle/>
          <a:p>
            <a:pPr algn="r" rtl="1">
              <a:spcAft>
                <a:spcPts val="600"/>
              </a:spcAft>
            </a:pPr>
            <a:r>
              <a:rPr lang="ar" sz="2200" dirty="0">
                <a:cs typeface="Calibri" panose="020F0502020204030204" pitchFamily="34" charset="0"/>
              </a:rPr>
              <a:t>( </a:t>
            </a:r>
            <a:r>
              <a:rPr lang="ar" sz="2200" dirty="0"/>
              <a:t>2390720 * 0 </a:t>
            </a:r>
            <a:r>
              <a:rPr lang="ar" sz="2200" dirty="0">
                <a:cs typeface="Calibri" panose="020F0502020204030204" pitchFamily="34" charset="0"/>
              </a:rPr>
              <a:t>+ </a:t>
            </a:r>
            <a:r>
              <a:rPr lang="ar" sz="2200" dirty="0">
                <a:solidFill>
                  <a:srgbClr val="000000"/>
                </a:solidFill>
              </a:rPr>
              <a:t>964000 </a:t>
            </a:r>
            <a:r>
              <a:rPr lang="ar" sz="2200" dirty="0">
                <a:cs typeface="Calibri" panose="020F0502020204030204" pitchFamily="34" charset="0"/>
              </a:rPr>
              <a:t>* 0 + </a:t>
            </a:r>
            <a:r>
              <a:rPr lang="ar" sz="2400" dirty="0"/>
              <a:t>18950 </a:t>
            </a:r>
            <a:r>
              <a:rPr lang="ar" sz="2200" dirty="0">
                <a:cs typeface="Calibri" panose="020F0502020204030204" pitchFamily="34" charset="0"/>
              </a:rPr>
              <a:t>* 0 .3 + </a:t>
            </a:r>
            <a:r>
              <a:rPr lang="ar" sz="2200" dirty="0"/>
              <a:t>482330 </a:t>
            </a:r>
            <a:r>
              <a:rPr lang="ar" sz="2200" dirty="0">
                <a:cs typeface="Calibri" panose="020F0502020204030204" pitchFamily="34" charset="0"/>
              </a:rPr>
              <a:t>* 1) = </a:t>
            </a:r>
            <a:r>
              <a:rPr lang="ar" sz="2200" b="1" dirty="0">
                <a:cs typeface="Calibri" panose="020F0502020204030204" pitchFamily="34" charset="0"/>
              </a:rPr>
              <a:t>488015 </a:t>
            </a:r>
            <a:r>
              <a:rPr lang="ar" sz="2200" dirty="0">
                <a:cs typeface="Calibri" panose="020F0502020204030204" pitchFamily="34" charset="0"/>
              </a:rPr>
              <a:t>م </a:t>
            </a:r>
            <a:r>
              <a:rPr lang="ar" sz="2200" baseline="30000" dirty="0">
                <a:cs typeface="Calibri" panose="020F0502020204030204" pitchFamily="34" charset="0"/>
              </a:rPr>
              <a:t>2</a:t>
            </a:r>
          </a:p>
        </p:txBody>
      </p:sp>
      <p:sp>
        <p:nvSpPr>
          <p:cNvPr id="29" name="Rectangle 28"/>
          <p:cNvSpPr/>
          <p:nvPr/>
        </p:nvSpPr>
        <p:spPr>
          <a:xfrm>
            <a:off x="7595616" y="2493230"/>
            <a:ext cx="1460851"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4</a:t>
            </a:r>
            <a:endParaRPr lang="el-GR" sz="2400" dirty="0"/>
          </a:p>
        </p:txBody>
      </p:sp>
      <p:sp>
        <p:nvSpPr>
          <p:cNvPr id="30" name="Rectangle 29"/>
          <p:cNvSpPr/>
          <p:nvPr/>
        </p:nvSpPr>
        <p:spPr>
          <a:xfrm>
            <a:off x="1023978" y="2631154"/>
            <a:ext cx="6112758" cy="430887"/>
          </a:xfrm>
          <a:prstGeom prst="rect">
            <a:avLst/>
          </a:prstGeom>
        </p:spPr>
        <p:txBody>
          <a:bodyPr wrap="square">
            <a:spAutoFit/>
          </a:bodyPr>
          <a:lstStyle/>
          <a:p>
            <a:pPr algn="r" rtl="1"/>
            <a:r>
              <a:rPr lang="ar" sz="2200" b="1" dirty="0">
                <a:cs typeface="Calibri" panose="020F0502020204030204" pitchFamily="34" charset="0"/>
              </a:rPr>
              <a:t>احسب </a:t>
            </a:r>
            <a:r>
              <a:rPr lang="ar" sz="2200" b="1" dirty="0"/>
              <a:t>النسبة المئوية لنفاذية الأرض الموزونة</a:t>
            </a:r>
          </a:p>
        </p:txBody>
      </p:sp>
      <p:sp>
        <p:nvSpPr>
          <p:cNvPr id="22" name="Rounded Rectangle 21"/>
          <p:cNvSpPr/>
          <p:nvPr/>
        </p:nvSpPr>
        <p:spPr>
          <a:xfrm>
            <a:off x="609451" y="3813988"/>
            <a:ext cx="1883031" cy="666351"/>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sz="2200" b="1" dirty="0">
                <a:effectLst>
                  <a:outerShdw blurRad="38100" dist="38100" dir="2700000" algn="tl">
                    <a:srgbClr val="000000">
                      <a:alpha val="43137"/>
                    </a:srgbClr>
                  </a:outerShdw>
                </a:effectLst>
              </a:rPr>
              <a:t>السطح الموزون</a:t>
            </a:r>
            <a:endParaRPr lang="en-US" sz="2200" b="1" dirty="0">
              <a:effectLst>
                <a:outerShdw blurRad="38100" dist="38100" dir="2700000" algn="tl">
                  <a:srgbClr val="000000">
                    <a:alpha val="43137"/>
                  </a:srgbClr>
                </a:outerShdw>
              </a:effectLst>
            </a:endParaRPr>
          </a:p>
        </p:txBody>
      </p:sp>
      <p:sp>
        <p:nvSpPr>
          <p:cNvPr id="25" name="TextBox 24"/>
          <p:cNvSpPr txBox="1"/>
          <p:nvPr/>
        </p:nvSpPr>
        <p:spPr>
          <a:xfrm>
            <a:off x="838271" y="4653984"/>
            <a:ext cx="1425390" cy="430887"/>
          </a:xfrm>
          <a:prstGeom prst="rect">
            <a:avLst/>
          </a:prstGeom>
          <a:noFill/>
        </p:spPr>
        <p:txBody>
          <a:bodyPr wrap="none" rtlCol="0">
            <a:spAutoFit/>
          </a:bodyPr>
          <a:lstStyle/>
          <a:p>
            <a:r>
              <a:rPr lang="ar" sz="2200" b="1" dirty="0">
                <a:cs typeface="Calibri" panose="020F0502020204030204" pitchFamily="34" charset="0"/>
              </a:rPr>
              <a:t>488015 </a:t>
            </a:r>
            <a:r>
              <a:rPr lang="ar" sz="2200" dirty="0">
                <a:cs typeface="Calibri" panose="020F0502020204030204" pitchFamily="34" charset="0"/>
              </a:rPr>
              <a:t>م </a:t>
            </a:r>
            <a:r>
              <a:rPr lang="ar" sz="2200" baseline="30000" dirty="0">
                <a:cs typeface="Calibri" panose="020F0502020204030204" pitchFamily="34" charset="0"/>
              </a:rPr>
              <a:t>2</a:t>
            </a:r>
            <a:endParaRPr lang="en-US" sz="2200" u="sng" baseline="30000" dirty="0"/>
          </a:p>
        </p:txBody>
      </p:sp>
      <p:sp>
        <p:nvSpPr>
          <p:cNvPr id="26" name="TextBox 25"/>
          <p:cNvSpPr txBox="1"/>
          <p:nvPr/>
        </p:nvSpPr>
        <p:spPr>
          <a:xfrm>
            <a:off x="3311906" y="4665768"/>
            <a:ext cx="1739181" cy="430887"/>
          </a:xfrm>
          <a:prstGeom prst="rect">
            <a:avLst/>
          </a:prstGeom>
          <a:noFill/>
        </p:spPr>
        <p:txBody>
          <a:bodyPr wrap="square" rtlCol="0">
            <a:spAutoFit/>
          </a:bodyPr>
          <a:lstStyle/>
          <a:p>
            <a:r>
              <a:rPr lang="ar" sz="2200" b="1" dirty="0">
                <a:cs typeface="Calibri" panose="020F0502020204030204" pitchFamily="34" charset="0"/>
              </a:rPr>
              <a:t>3856000 </a:t>
            </a:r>
            <a:r>
              <a:rPr lang="ar" sz="2200" dirty="0">
                <a:cs typeface="Calibri" panose="020F0502020204030204" pitchFamily="34" charset="0"/>
              </a:rPr>
              <a:t>م </a:t>
            </a:r>
            <a:r>
              <a:rPr lang="ar" sz="2200" baseline="30000" dirty="0">
                <a:cs typeface="Calibri" panose="020F0502020204030204" pitchFamily="34" charset="0"/>
              </a:rPr>
              <a:t>2</a:t>
            </a:r>
            <a:endParaRPr lang="en-US" sz="2200" u="sng" baseline="30000" dirty="0"/>
          </a:p>
        </p:txBody>
      </p:sp>
      <p:sp>
        <p:nvSpPr>
          <p:cNvPr id="31" name="Rectangle 30"/>
          <p:cNvSpPr/>
          <p:nvPr/>
        </p:nvSpPr>
        <p:spPr>
          <a:xfrm>
            <a:off x="6722208" y="4607818"/>
            <a:ext cx="2226988" cy="52322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ar" sz="2800" b="1" u="sng">
                <a:solidFill>
                  <a:srgbClr val="FF0000"/>
                </a:solidFill>
                <a:effectLst>
                  <a:outerShdw blurRad="38100" dist="38100" dir="2700000" algn="tl">
                    <a:srgbClr val="000000">
                      <a:alpha val="43137"/>
                    </a:srgbClr>
                  </a:outerShdw>
                </a:effectLst>
              </a:rPr>
              <a:t>12.7 </a:t>
            </a:r>
            <a:r>
              <a:rPr lang="ar" sz="2800" b="1" u="sng" dirty="0">
                <a:solidFill>
                  <a:srgbClr val="FF0000"/>
                </a:solidFill>
                <a:effectLst>
                  <a:outerShdw blurRad="38100" dist="38100" dir="2700000" algn="tl">
                    <a:srgbClr val="000000">
                      <a:alpha val="43137"/>
                    </a:srgbClr>
                  </a:outerShdw>
                </a:effectLst>
              </a:rPr>
              <a:t>٪</a:t>
            </a:r>
            <a:endParaRPr lang="en-US" sz="2800" b="1" u="sng" baseline="30000" dirty="0">
              <a:solidFill>
                <a:srgbClr val="FF0000"/>
              </a:solidFill>
              <a:effectLst>
                <a:outerShdw blurRad="38100" dist="38100" dir="2700000" algn="tl">
                  <a:srgbClr val="000000">
                    <a:alpha val="43137"/>
                  </a:srgbClr>
                </a:outerShdw>
              </a:effectLst>
            </a:endParaRPr>
          </a:p>
        </p:txBody>
      </p:sp>
      <p:sp>
        <p:nvSpPr>
          <p:cNvPr id="34" name="Double Bracket 33"/>
          <p:cNvSpPr/>
          <p:nvPr/>
        </p:nvSpPr>
        <p:spPr>
          <a:xfrm>
            <a:off x="623464" y="4666271"/>
            <a:ext cx="4348369" cy="485732"/>
          </a:xfrm>
          <a:prstGeom prst="bracketPair">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35" name="Multiply 34"/>
          <p:cNvSpPr/>
          <p:nvPr/>
        </p:nvSpPr>
        <p:spPr>
          <a:xfrm>
            <a:off x="5113443" y="4672586"/>
            <a:ext cx="301841" cy="417250"/>
          </a:xfrm>
          <a:prstGeom prst="mathMultiply">
            <a:avLst/>
          </a:prstGeom>
          <a:solidFill>
            <a:srgbClr val="C0000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5400" b="1" dirty="0">
              <a:effectLst>
                <a:outerShdw blurRad="38100" dist="38100" dir="2700000" algn="tl">
                  <a:srgbClr val="000000">
                    <a:alpha val="43137"/>
                  </a:srgbClr>
                </a:outerShdw>
              </a:effectLst>
            </a:endParaRPr>
          </a:p>
        </p:txBody>
      </p:sp>
      <p:sp>
        <p:nvSpPr>
          <p:cNvPr id="36" name="Rectangle 35"/>
          <p:cNvSpPr/>
          <p:nvPr/>
        </p:nvSpPr>
        <p:spPr>
          <a:xfrm>
            <a:off x="5396957" y="4665768"/>
            <a:ext cx="612668" cy="430887"/>
          </a:xfrm>
          <a:prstGeom prst="rect">
            <a:avLst/>
          </a:prstGeom>
        </p:spPr>
        <p:txBody>
          <a:bodyPr wrap="none">
            <a:spAutoFit/>
          </a:bodyPr>
          <a:lstStyle/>
          <a:p>
            <a:r>
              <a:rPr lang="ar" sz="2200" dirty="0"/>
              <a:t>100</a:t>
            </a:r>
            <a:endParaRPr lang="el-GR" sz="2200" dirty="0"/>
          </a:p>
        </p:txBody>
      </p:sp>
      <p:sp>
        <p:nvSpPr>
          <p:cNvPr id="41" name="Equal 40"/>
          <p:cNvSpPr/>
          <p:nvPr/>
        </p:nvSpPr>
        <p:spPr>
          <a:xfrm>
            <a:off x="6201014" y="4742287"/>
            <a:ext cx="457200" cy="320064"/>
          </a:xfrm>
          <a:prstGeom prst="mathEqual">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42" name="Division 41"/>
          <p:cNvSpPr/>
          <p:nvPr/>
        </p:nvSpPr>
        <p:spPr>
          <a:xfrm>
            <a:off x="2566238" y="4692598"/>
            <a:ext cx="608120" cy="377226"/>
          </a:xfrm>
          <a:prstGeom prst="mathDivide">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1" name="Rounded Rectangle 20"/>
          <p:cNvSpPr/>
          <p:nvPr/>
        </p:nvSpPr>
        <p:spPr>
          <a:xfrm>
            <a:off x="3279326" y="3806478"/>
            <a:ext cx="1804341" cy="666351"/>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 sz="2200" b="1" dirty="0"/>
              <a:t>المساحة الإجمالية</a:t>
            </a:r>
            <a:endParaRPr lang="en-US" sz="2200" b="1" i="1" dirty="0"/>
          </a:p>
        </p:txBody>
      </p:sp>
      <p:sp>
        <p:nvSpPr>
          <p:cNvPr id="23" name="Rectangle 22">
            <a:extLst>
              <a:ext uri="{FF2B5EF4-FFF2-40B4-BE49-F238E27FC236}">
                <a16:creationId xmlns:a16="http://schemas.microsoft.com/office/drawing/2014/main" id="{D0EDE8E6-D4C5-49AF-AFB8-B82C171F0CB0}"/>
              </a:ext>
            </a:extLst>
          </p:cNvPr>
          <p:cNvSpPr/>
          <p:nvPr/>
        </p:nvSpPr>
        <p:spPr>
          <a:xfrm>
            <a:off x="2206752" y="6035040"/>
            <a:ext cx="1682496" cy="525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62437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JO" b="1" dirty="0">
                <a:solidFill>
                  <a:srgbClr val="FF0000"/>
                </a:solidFill>
                <a:latin typeface="Calibri" panose="020F0502020204030204" pitchFamily="34" charset="0"/>
                <a:cs typeface="Calibri" panose="020F0502020204030204" pitchFamily="34" charset="0"/>
              </a:rPr>
              <a:t>تمرين</a:t>
            </a:r>
            <a:r>
              <a:rPr lang="ar" b="1" dirty="0">
                <a:solidFill>
                  <a:srgbClr val="FF0000"/>
                </a:solidFill>
                <a:latin typeface="Calibri" panose="020F0502020204030204" pitchFamily="34" charset="0"/>
                <a:cs typeface="Calibri" panose="020F0502020204030204" pitchFamily="34" charset="0"/>
              </a:rPr>
              <a:t> </a:t>
            </a:r>
            <a:endParaRPr lang="it-IT" dirty="0">
              <a:solidFill>
                <a:srgbClr val="FF0000"/>
              </a:solidFill>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620677"/>
            <a:ext cx="2133600" cy="237323"/>
          </a:xfrm>
        </p:spPr>
        <p:txBody>
          <a:bodyPr/>
          <a:lstStyle/>
          <a:p>
            <a:fld id="{243FB592-B9A9-49AA-A86F-4031F7B97808}" type="slidenum">
              <a:rPr lang="en-US" smtClean="0"/>
              <a:t>18</a:t>
            </a:fld>
            <a:endParaRPr lang="en-US"/>
          </a:p>
        </p:txBody>
      </p:sp>
      <p:sp>
        <p:nvSpPr>
          <p:cNvPr id="7" name="Titolo 1">
            <a:extLst>
              <a:ext uri="{FF2B5EF4-FFF2-40B4-BE49-F238E27FC236}">
                <a16:creationId xmlns:a16="http://schemas.microsoft.com/office/drawing/2014/main" id="{E8782EB5-65DC-4235-A7A9-C154DFA5DE45}"/>
              </a:ext>
            </a:extLst>
          </p:cNvPr>
          <p:cNvSpPr>
            <a:spLocks noGrp="1"/>
          </p:cNvSpPr>
          <p:nvPr>
            <p:ph type="title"/>
          </p:nvPr>
        </p:nvSpPr>
        <p:spPr>
          <a:xfrm>
            <a:off x="0" y="0"/>
            <a:ext cx="9144000" cy="731837"/>
          </a:xfrm>
        </p:spPr>
        <p:txBody>
          <a:bodyPr>
            <a:normAutofit/>
          </a:bodyPr>
          <a:lstStyle/>
          <a:p>
            <a:r>
              <a:rPr lang="ar-JO" sz="2800" dirty="0"/>
              <a:t>ز.3. 1</a:t>
            </a:r>
            <a:r>
              <a:rPr lang="ar" sz="2800" dirty="0"/>
              <a:t> - نفاذية الأرض</a:t>
            </a:r>
            <a:endParaRPr lang="it-IT" sz="2400" dirty="0"/>
          </a:p>
        </p:txBody>
      </p:sp>
      <p:sp>
        <p:nvSpPr>
          <p:cNvPr id="6" name="Rectangle 5">
            <a:extLst>
              <a:ext uri="{FF2B5EF4-FFF2-40B4-BE49-F238E27FC236}">
                <a16:creationId xmlns:a16="http://schemas.microsoft.com/office/drawing/2014/main" id="{959C32FB-ABEB-4472-ABEF-BD55093064CF}"/>
              </a:ext>
            </a:extLst>
          </p:cNvPr>
          <p:cNvSpPr/>
          <p:nvPr/>
        </p:nvSpPr>
        <p:spPr>
          <a:xfrm>
            <a:off x="2206752" y="6035040"/>
            <a:ext cx="1682496" cy="525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88278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19</a:t>
            </a:fld>
            <a:endParaRPr lang="en-US">
              <a:solidFill>
                <a:schemeClr val="bg1"/>
              </a:solidFill>
            </a:endParaRPr>
          </a:p>
        </p:txBody>
      </p:sp>
      <p:sp>
        <p:nvSpPr>
          <p:cNvPr id="7"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14959" y="958293"/>
            <a:ext cx="8712083" cy="2167679"/>
          </a:xfrm>
          <a:prstGeom prst="rect">
            <a:avLst/>
          </a:prstGeom>
          <a:noFill/>
        </p:spPr>
        <p:txBody>
          <a:bodyPr>
            <a:noAutofit/>
          </a:bodyPr>
          <a:lstStyle/>
          <a:p>
            <a:pPr marL="0" indent="0" algn="r" rtl="1">
              <a:spcBef>
                <a:spcPts val="600"/>
              </a:spcBef>
              <a:spcAft>
                <a:spcPts val="1200"/>
              </a:spcAft>
              <a:buNone/>
            </a:pPr>
            <a:r>
              <a:rPr lang="ar" sz="2200" dirty="0">
                <a:cs typeface="Calibri" panose="020F0502020204030204" pitchFamily="34" charset="0"/>
              </a:rPr>
              <a:t>حدد بلدية في بلدك وحدد حدود المدينة باستخدام برنامج رسم الخرائط. قم بالتكبير لتحديد وتقدير البصمة للمباني والشوارع المغطاة بالاسفلت والساحات وشوارع المشاة المغطاة بعناصر متشابكة تتكئ على الحصى والحدائق والمساحات الخضراء والمساحات الأرضية الطبيعية التي تشبه المناطق المغطاة بالرمال.</a:t>
            </a:r>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ز.3. 1</a:t>
            </a:r>
            <a:r>
              <a:rPr lang="ar" sz="2800" dirty="0"/>
              <a:t> - نفاذية الأرض</a:t>
            </a:r>
            <a:endParaRPr lang="it-IT" sz="2800" b="1" u="sng" dirty="0">
              <a:solidFill>
                <a:srgbClr val="1A965E"/>
              </a:solidFill>
            </a:endParaRPr>
          </a:p>
        </p:txBody>
      </p:sp>
      <p:grpSp>
        <p:nvGrpSpPr>
          <p:cNvPr id="8" name="Group 7"/>
          <p:cNvGrpSpPr/>
          <p:nvPr/>
        </p:nvGrpSpPr>
        <p:grpSpPr>
          <a:xfrm>
            <a:off x="512962" y="5094602"/>
            <a:ext cx="8514080" cy="805105"/>
            <a:chOff x="314960" y="3584451"/>
            <a:chExt cx="8514080" cy="805105"/>
          </a:xfrm>
        </p:grpSpPr>
        <p:sp>
          <p:nvSpPr>
            <p:cNvPr id="12" name="Segnaposto contenuto 2">
              <a:extLst>
                <a:ext uri="{FF2B5EF4-FFF2-40B4-BE49-F238E27FC236}">
                  <a16:creationId xmlns:a16="http://schemas.microsoft.com/office/drawing/2014/main" id="{86F2EB93-A63A-4210-B86A-E5FCAD7D8D7F}"/>
                </a:ext>
              </a:extLst>
            </p:cNvPr>
            <p:cNvSpPr txBox="1">
              <a:spLocks/>
            </p:cNvSpPr>
            <p:nvPr/>
          </p:nvSpPr>
          <p:spPr>
            <a:xfrm>
              <a:off x="314960" y="3584451"/>
              <a:ext cx="8514080" cy="805105"/>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ar" sz="2000" b="1" dirty="0"/>
                <a:t>احسب النسبة المئوية لنفاذية الأرض الموزونة</a:t>
              </a:r>
              <a:endParaRPr lang="en-US" sz="2000" b="1" dirty="0"/>
            </a:p>
          </p:txBody>
        </p:sp>
        <p:pic>
          <p:nvPicPr>
            <p:cNvPr id="1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68671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 name="Rectangle 1">
            <a:extLst>
              <a:ext uri="{FF2B5EF4-FFF2-40B4-BE49-F238E27FC236}">
                <a16:creationId xmlns:a16="http://schemas.microsoft.com/office/drawing/2014/main" id="{4DC1BD90-9E5B-44DD-89B0-565BC9153A12}"/>
              </a:ext>
            </a:extLst>
          </p:cNvPr>
          <p:cNvSpPr/>
          <p:nvPr/>
        </p:nvSpPr>
        <p:spPr>
          <a:xfrm>
            <a:off x="2206752" y="6035040"/>
            <a:ext cx="1682496" cy="525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06967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9" name="Table 58"/>
          <p:cNvGraphicFramePr>
            <a:graphicFrameLocks noGrp="1"/>
          </p:cNvGraphicFramePr>
          <p:nvPr>
            <p:extLst>
              <p:ext uri="{D42A27DB-BD31-4B8C-83A1-F6EECF244321}">
                <p14:modId xmlns:p14="http://schemas.microsoft.com/office/powerpoint/2010/main" val="4251178359"/>
              </p:ext>
            </p:extLst>
          </p:nvPr>
        </p:nvGraphicFramePr>
        <p:xfrm>
          <a:off x="487326" y="1504863"/>
          <a:ext cx="8169348" cy="164592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rtl="1"/>
                      <a:r>
                        <a:rPr lang="ar" sz="2800" dirty="0"/>
                        <a:t>1.3.1 - نفاذية الأرض</a:t>
                      </a:r>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rtl="1"/>
                      <a:r>
                        <a:rPr lang="ar" sz="2200" dirty="0"/>
                        <a:t>مشكلة</a:t>
                      </a:r>
                      <a:endParaRPr lang="en-US" sz="2200" b="1" dirty="0"/>
                    </a:p>
                  </a:txBody>
                  <a:tcPr/>
                </a:tc>
                <a:tc>
                  <a:txBody>
                    <a:bodyPr/>
                    <a:lstStyle/>
                    <a:p>
                      <a:pPr algn="ctr" rtl="1"/>
                      <a:r>
                        <a:rPr lang="ar" sz="2200" dirty="0"/>
                        <a:t>فئة</a:t>
                      </a:r>
                      <a:endParaRPr lang="en-US" sz="2200" b="1" dirty="0"/>
                    </a:p>
                  </a:txBody>
                  <a:tcPr/>
                </a:tc>
                <a:extLst>
                  <a:ext uri="{0D108BD9-81ED-4DB2-BD59-A6C34878D82A}">
                    <a16:rowId xmlns:a16="http://schemas.microsoft.com/office/drawing/2014/main" val="10001"/>
                  </a:ext>
                </a:extLst>
              </a:tr>
              <a:tr h="370840">
                <a:tc>
                  <a:txBody>
                    <a:bodyPr/>
                    <a:lstStyle/>
                    <a:p>
                      <a:pPr algn="ctr" rtl="1"/>
                      <a:r>
                        <a:rPr lang="ar-JO" sz="2000" dirty="0"/>
                        <a:t>ز. </a:t>
                      </a:r>
                      <a:r>
                        <a:rPr lang="ar" sz="2000" dirty="0"/>
                        <a:t>تغير المناخ: التخفيف والتكيف</a:t>
                      </a:r>
                    </a:p>
                  </a:txBody>
                  <a:tcPr/>
                </a:tc>
                <a:tc>
                  <a:txBody>
                    <a:bodyPr/>
                    <a:lstStyle/>
                    <a:p>
                      <a:pPr algn="ctr" rtl="1"/>
                      <a:r>
                        <a:rPr lang="ar-JO" sz="2000" dirty="0"/>
                        <a:t>ز. 3- </a:t>
                      </a:r>
                      <a:r>
                        <a:rPr lang="ar" sz="2000" dirty="0"/>
                        <a:t>التكيف مع العمل المناخي: الفيضان الغزير</a:t>
                      </a:r>
                    </a:p>
                  </a:txBody>
                  <a:tcPr/>
                </a:tc>
                <a:extLst>
                  <a:ext uri="{0D108BD9-81ED-4DB2-BD59-A6C34878D82A}">
                    <a16:rowId xmlns:a16="http://schemas.microsoft.com/office/drawing/2014/main" val="10002"/>
                  </a:ext>
                </a:extLst>
              </a:tr>
            </a:tbl>
          </a:graphicData>
        </a:graphic>
      </p:graphicFrame>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pPr rtl="1"/>
            <a:r>
              <a:rPr lang="ar-JO" sz="2800" dirty="0"/>
              <a:t>ز.3. 1</a:t>
            </a:r>
            <a:r>
              <a:rPr lang="ar" sz="2800" dirty="0"/>
              <a:t> - نفاذية الأرض</a:t>
            </a:r>
            <a:endParaRPr lang="it-IT" sz="2800" b="1" dirty="0">
              <a:solidFill>
                <a:srgbClr val="00B050"/>
              </a:solidFill>
            </a:endParaRPr>
          </a:p>
        </p:txBody>
      </p:sp>
      <p:sp>
        <p:nvSpPr>
          <p:cNvPr id="7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48678"/>
            <a:ext cx="2133600" cy="365125"/>
          </a:xfrm>
        </p:spPr>
        <p:txBody>
          <a:bodyPr/>
          <a:lstStyle/>
          <a:p>
            <a:fld id="{243FB592-B9A9-49AA-A86F-4031F7B97808}" type="slidenum">
              <a:rPr lang="en-US" smtClean="0">
                <a:solidFill>
                  <a:schemeClr val="bg1"/>
                </a:solidFill>
              </a:rPr>
              <a:t>2</a:t>
            </a:fld>
            <a:endParaRPr lang="en-US" dirty="0">
              <a:solidFill>
                <a:schemeClr val="bg1"/>
              </a:solidFill>
            </a:endParaRPr>
          </a:p>
        </p:txBody>
      </p:sp>
      <p:pic>
        <p:nvPicPr>
          <p:cNvPr id="6" name="Picture 5">
            <a:extLst>
              <a:ext uri="{FF2B5EF4-FFF2-40B4-BE49-F238E27FC236}">
                <a16:creationId xmlns:a16="http://schemas.microsoft.com/office/drawing/2014/main" id="{9215AFCD-19D8-418A-A0D9-EA5FBAC8688D}"/>
              </a:ext>
            </a:extLst>
          </p:cNvPr>
          <p:cNvPicPr/>
          <p:nvPr/>
        </p:nvPicPr>
        <p:blipFill rotWithShape="1">
          <a:blip r:embed="rId4">
            <a:extLst>
              <a:ext uri="{28A0092B-C50C-407E-A947-70E740481C1C}">
                <a14:useLocalDpi xmlns:a14="http://schemas.microsoft.com/office/drawing/2010/main" val="0"/>
              </a:ext>
            </a:extLst>
          </a:blip>
          <a:srcRect l="14376" t="8866" r="29084" b="64065"/>
          <a:stretch/>
        </p:blipFill>
        <p:spPr bwMode="auto">
          <a:xfrm>
            <a:off x="2618866" y="3150783"/>
            <a:ext cx="3757549" cy="2457537"/>
          </a:xfrm>
          <a:prstGeom prst="rect">
            <a:avLst/>
          </a:prstGeom>
          <a:noFill/>
          <a:ln>
            <a:noFill/>
          </a:ln>
          <a:extLst>
            <a:ext uri="{53640926-AAD7-44D8-BBD7-CCE9431645EC}">
              <a14:shadowObscured xmlns:a14="http://schemas.microsoft.com/office/drawing/2010/main"/>
            </a:ext>
          </a:extLst>
        </p:spPr>
      </p:pic>
      <p:sp>
        <p:nvSpPr>
          <p:cNvPr id="8" name="Rectangle 7">
            <a:extLst>
              <a:ext uri="{FF2B5EF4-FFF2-40B4-BE49-F238E27FC236}">
                <a16:creationId xmlns:a16="http://schemas.microsoft.com/office/drawing/2014/main" id="{306122D2-6274-4BF1-BF27-7CB7BDE72BA7}"/>
              </a:ext>
            </a:extLst>
          </p:cNvPr>
          <p:cNvSpPr/>
          <p:nvPr/>
        </p:nvSpPr>
        <p:spPr>
          <a:xfrm>
            <a:off x="2206752" y="6035040"/>
            <a:ext cx="1682496" cy="525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7638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olo 1">
            <a:extLst>
              <a:ext uri="{FF2B5EF4-FFF2-40B4-BE49-F238E27FC236}">
                <a16:creationId xmlns:a16="http://schemas.microsoft.com/office/drawing/2014/main" id="{13FB9C90-E77D-4A2E-8CB5-A88C0ABB3B39}"/>
              </a:ext>
            </a:extLst>
          </p:cNvPr>
          <p:cNvSpPr>
            <a:spLocks noGrp="1"/>
          </p:cNvSpPr>
          <p:nvPr>
            <p:ph type="title"/>
          </p:nvPr>
        </p:nvSpPr>
        <p:spPr/>
        <p:txBody>
          <a:bodyPr>
            <a:normAutofit/>
          </a:bodyPr>
          <a:lstStyle/>
          <a:p>
            <a:r>
              <a:rPr lang="ar-JO" sz="2800" dirty="0"/>
              <a:t>ز.3. 1</a:t>
            </a:r>
            <a:r>
              <a:rPr lang="ar" sz="2800" dirty="0"/>
              <a:t> - نفاذية الأرض</a:t>
            </a:r>
            <a:endParaRPr lang="it-IT" sz="24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98937" y="825550"/>
            <a:ext cx="8229600" cy="1084511"/>
          </a:xfrm>
        </p:spPr>
        <p:txBody>
          <a:bodyPr>
            <a:normAutofit/>
          </a:bodyPr>
          <a:lstStyle/>
          <a:p>
            <a:pPr marL="0" indent="0" algn="ctr" rtl="1">
              <a:buNone/>
            </a:pPr>
            <a:r>
              <a:rPr lang="ar-JO" sz="2400" b="1" u="sng" dirty="0">
                <a:latin typeface="Calibri" panose="020F0502020204030204" pitchFamily="34" charset="0"/>
                <a:cs typeface="Calibri" panose="020F0502020204030204" pitchFamily="34" charset="0"/>
              </a:rPr>
              <a:t>نبذة </a:t>
            </a:r>
            <a:endParaRPr lang="en-US" sz="2400" dirty="0">
              <a:latin typeface="Calibri" panose="020F0502020204030204" pitchFamily="34" charset="0"/>
              <a:cs typeface="Calibri" panose="020F0502020204030204" pitchFamily="34" charset="0"/>
            </a:endParaRPr>
          </a:p>
          <a:p>
            <a:pPr marL="0" indent="0" algn="r" rtl="1">
              <a:buNone/>
            </a:pPr>
            <a:r>
              <a:rPr lang="ar" sz="1600" b="1" dirty="0">
                <a:latin typeface="Calibri" panose="020F0502020204030204" pitchFamily="34" charset="0"/>
                <a:cs typeface="Calibri" panose="020F0502020204030204" pitchFamily="34" charset="0"/>
              </a:rPr>
              <a:t> </a:t>
            </a:r>
            <a:r>
              <a:rPr lang="ar" sz="1600" dirty="0">
                <a:latin typeface="Calibri" panose="020F0502020204030204" pitchFamily="34" charset="0"/>
                <a:cs typeface="Calibri" panose="020F0502020204030204" pitchFamily="34" charset="0"/>
              </a:rPr>
              <a:t> </a:t>
            </a:r>
          </a:p>
          <a:p>
            <a:pPr marL="0" indent="0" algn="r" rtl="1">
              <a:buNone/>
            </a:pPr>
            <a:endParaRPr lang="it-IT"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t>3</a:t>
            </a:fld>
            <a:endParaRPr lang="en-US"/>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Rectangle 19"/>
          <p:cNvSpPr/>
          <p:nvPr/>
        </p:nvSpPr>
        <p:spPr>
          <a:xfrm>
            <a:off x="291811" y="1414513"/>
            <a:ext cx="8560378" cy="707886"/>
          </a:xfrm>
          <a:prstGeom prst="rect">
            <a:avLst/>
          </a:prstGeom>
        </p:spPr>
        <p:txBody>
          <a:bodyPr wrap="square">
            <a:spAutoFit/>
          </a:bodyPr>
          <a:lstStyle/>
          <a:p>
            <a:pPr algn="r" rtl="1"/>
            <a:r>
              <a:rPr lang="ar" sz="2000" dirty="0"/>
              <a:t>ختم التربة هو التغطية الدائمة لمساحة من الأرض وتربتها بمواد اصطناعية غير منفذة ، مثل الأسفلت والخرسانة</a:t>
            </a:r>
            <a:endParaRPr lang="el-GR" sz="2000" dirty="0"/>
          </a:p>
        </p:txBody>
      </p:sp>
      <p:grpSp>
        <p:nvGrpSpPr>
          <p:cNvPr id="8" name="Group 7">
            <a:extLst>
              <a:ext uri="{FF2B5EF4-FFF2-40B4-BE49-F238E27FC236}">
                <a16:creationId xmlns:a16="http://schemas.microsoft.com/office/drawing/2014/main" id="{A75AAD12-4181-474A-8E7B-2787E8D74168}"/>
              </a:ext>
            </a:extLst>
          </p:cNvPr>
          <p:cNvGrpSpPr/>
          <p:nvPr/>
        </p:nvGrpSpPr>
        <p:grpSpPr>
          <a:xfrm>
            <a:off x="457200" y="1952082"/>
            <a:ext cx="8229599" cy="3945870"/>
            <a:chOff x="368208" y="2089664"/>
            <a:chExt cx="7919027" cy="3916722"/>
          </a:xfrm>
        </p:grpSpPr>
        <p:sp>
          <p:nvSpPr>
            <p:cNvPr id="9" name="Rectangle 8">
              <a:extLst>
                <a:ext uri="{FF2B5EF4-FFF2-40B4-BE49-F238E27FC236}">
                  <a16:creationId xmlns:a16="http://schemas.microsoft.com/office/drawing/2014/main" id="{616DA395-E452-40E3-83F2-71CF27F291B2}"/>
                </a:ext>
              </a:extLst>
            </p:cNvPr>
            <p:cNvSpPr/>
            <p:nvPr/>
          </p:nvSpPr>
          <p:spPr>
            <a:xfrm>
              <a:off x="368208" y="3932475"/>
              <a:ext cx="7919027" cy="1038710"/>
            </a:xfrm>
            <a:prstGeom prst="rect">
              <a:avLst/>
            </a:prstGeom>
          </p:spPr>
          <p:txBody>
            <a:bodyPr wrap="square">
              <a:spAutoFit/>
            </a:bodyPr>
            <a:lstStyle/>
            <a:p>
              <a:pPr algn="r" rtl="1"/>
              <a:r>
                <a:rPr lang="en-US" sz="1600" dirty="0" err="1"/>
                <a:t>الأسطح</a:t>
              </a:r>
              <a:r>
                <a:rPr lang="en-US" sz="1600" dirty="0"/>
                <a:t> </a:t>
              </a:r>
              <a:r>
                <a:rPr lang="en-US" sz="1600" dirty="0" err="1"/>
                <a:t>الأكثر</a:t>
              </a:r>
              <a:r>
                <a:rPr lang="en-US" sz="1600" dirty="0"/>
                <a:t> </a:t>
              </a:r>
              <a:r>
                <a:rPr lang="en-US" sz="1600" dirty="0" err="1"/>
                <a:t>شيوعًا</a:t>
              </a:r>
              <a:r>
                <a:rPr lang="en-US" sz="1600" dirty="0"/>
                <a:t> ، </a:t>
              </a:r>
              <a:r>
                <a:rPr lang="en-US" sz="1600" dirty="0" err="1"/>
                <a:t>من</a:t>
              </a:r>
              <a:r>
                <a:rPr lang="en-US" sz="1600" dirty="0"/>
                <a:t> </a:t>
              </a:r>
              <a:r>
                <a:rPr lang="en-US" sz="1600" dirty="0" err="1"/>
                <a:t>معظمها</a:t>
              </a:r>
              <a:r>
                <a:rPr lang="en-US" sz="1600" dirty="0"/>
                <a:t> </a:t>
              </a:r>
              <a:r>
                <a:rPr lang="en-US" sz="1600" dirty="0" err="1"/>
                <a:t>إلى</a:t>
              </a:r>
              <a:r>
                <a:rPr lang="en-US" sz="1600" dirty="0"/>
                <a:t> </a:t>
              </a:r>
              <a:r>
                <a:rPr lang="en-US" sz="1600" dirty="0" err="1"/>
                <a:t>الأقل</a:t>
              </a:r>
              <a:r>
                <a:rPr lang="en-US" sz="1600" dirty="0"/>
                <a:t> </a:t>
              </a:r>
              <a:r>
                <a:rPr lang="en-US" sz="1600" dirty="0" err="1"/>
                <a:t>نفاذية</a:t>
              </a:r>
              <a:r>
                <a:rPr lang="en-US" sz="1600" dirty="0"/>
                <a:t> (1) </a:t>
              </a:r>
              <a:r>
                <a:rPr lang="en-US" sz="1600" dirty="0" err="1"/>
                <a:t>العشب</a:t>
              </a:r>
              <a:r>
                <a:rPr lang="en-US" sz="1600" dirty="0"/>
                <a:t> ، (2) </a:t>
              </a:r>
              <a:r>
                <a:rPr lang="en-US" sz="1600" dirty="0" err="1"/>
                <a:t>الحصى</a:t>
              </a:r>
              <a:r>
                <a:rPr lang="en-US" sz="1600" dirty="0"/>
                <a:t> ، (3) </a:t>
              </a:r>
              <a:r>
                <a:rPr lang="en-US" sz="1600" dirty="0" err="1"/>
                <a:t>البلاستيك</a:t>
              </a:r>
              <a:r>
                <a:rPr lang="en-US" sz="1600" dirty="0"/>
                <a:t> و (4) </a:t>
              </a:r>
              <a:r>
                <a:rPr lang="en-US" sz="1600" dirty="0" err="1"/>
                <a:t>شبكات</a:t>
              </a:r>
              <a:r>
                <a:rPr lang="en-US" sz="1600" dirty="0"/>
                <a:t> </a:t>
              </a:r>
              <a:r>
                <a:rPr lang="en-US" sz="1600" dirty="0" err="1"/>
                <a:t>العشب</a:t>
              </a:r>
              <a:r>
                <a:rPr lang="en-US" sz="1600" dirty="0"/>
                <a:t> </a:t>
              </a:r>
              <a:r>
                <a:rPr lang="en-US" sz="1600" dirty="0" err="1"/>
                <a:t>الخرسانية</a:t>
              </a:r>
              <a:r>
                <a:rPr lang="en-US" sz="1600" dirty="0"/>
                <a:t> ، (5) </a:t>
              </a:r>
              <a:r>
                <a:rPr lang="en-US" sz="1600" dirty="0" err="1"/>
                <a:t>الأسطح</a:t>
              </a:r>
              <a:r>
                <a:rPr lang="en-US" sz="1600" dirty="0"/>
                <a:t> </a:t>
              </a:r>
              <a:r>
                <a:rPr lang="en-US" sz="1600" dirty="0" err="1"/>
                <a:t>المربوطة</a:t>
              </a:r>
              <a:r>
                <a:rPr lang="en-US" sz="1600" dirty="0"/>
                <a:t> </a:t>
              </a:r>
              <a:r>
                <a:rPr lang="en-US" sz="1600" dirty="0" err="1"/>
                <a:t>بالماء</a:t>
              </a:r>
              <a:r>
                <a:rPr lang="en-US" sz="1600" dirty="0"/>
                <a:t> ، (6) </a:t>
              </a:r>
              <a:r>
                <a:rPr lang="en-US" sz="1600" dirty="0" err="1"/>
                <a:t>الأرصفة</a:t>
              </a:r>
              <a:r>
                <a:rPr lang="en-US" sz="1600" dirty="0"/>
                <a:t> </a:t>
              </a:r>
              <a:r>
                <a:rPr lang="en-US" sz="1600" dirty="0" err="1"/>
                <a:t>الخرسانية</a:t>
              </a:r>
              <a:r>
                <a:rPr lang="en-US" sz="1600" dirty="0"/>
                <a:t> </a:t>
              </a:r>
              <a:r>
                <a:rPr lang="en-US" sz="1600" dirty="0" err="1"/>
                <a:t>المنفذة</a:t>
              </a:r>
              <a:r>
                <a:rPr lang="en-US" sz="1600" dirty="0"/>
                <a:t> ، (7) </a:t>
              </a:r>
              <a:r>
                <a:rPr lang="en-US" sz="1600" dirty="0" err="1"/>
                <a:t>الأسفلت</a:t>
              </a:r>
              <a:r>
                <a:rPr lang="en-US" sz="1600" dirty="0"/>
                <a:t> </a:t>
              </a:r>
              <a:r>
                <a:rPr lang="en-US" sz="1600" dirty="0" err="1"/>
                <a:t>المسامي</a:t>
              </a:r>
              <a:r>
                <a:rPr lang="en-US" sz="1600" dirty="0"/>
                <a:t> ، (8) </a:t>
              </a:r>
              <a:r>
                <a:rPr lang="en-US" sz="1600" dirty="0" err="1"/>
                <a:t>الرصيف</a:t>
              </a:r>
              <a:r>
                <a:rPr lang="en-US" sz="1600" dirty="0"/>
                <a:t> </a:t>
              </a:r>
              <a:r>
                <a:rPr lang="en-US" sz="1600" dirty="0" err="1"/>
                <a:t>المشترك</a:t>
              </a:r>
              <a:r>
                <a:rPr lang="en-US" sz="1600" dirty="0"/>
                <a:t> (</a:t>
              </a:r>
              <a:r>
                <a:rPr lang="en-US" sz="1600" dirty="0" err="1"/>
                <a:t>الإسفلت</a:t>
              </a:r>
              <a:r>
                <a:rPr lang="en-US" sz="1600" dirty="0"/>
                <a:t> </a:t>
              </a:r>
              <a:r>
                <a:rPr lang="en-US" sz="1600" dirty="0" err="1"/>
                <a:t>غير</a:t>
              </a:r>
              <a:r>
                <a:rPr lang="en-US" sz="1600" dirty="0"/>
                <a:t> </a:t>
              </a:r>
              <a:r>
                <a:rPr lang="en-US" sz="1600" dirty="0" err="1"/>
                <a:t>المنفذ</a:t>
              </a:r>
              <a:r>
                <a:rPr lang="en-US" sz="1600" dirty="0"/>
                <a:t>)</a:t>
              </a:r>
            </a:p>
            <a:p>
              <a:pPr algn="r" rtl="1"/>
              <a:endParaRPr lang="en-US" sz="1400" i="1" dirty="0"/>
            </a:p>
          </p:txBody>
        </p:sp>
        <p:pic>
          <p:nvPicPr>
            <p:cNvPr id="10" name="Picture 3">
              <a:extLst>
                <a:ext uri="{FF2B5EF4-FFF2-40B4-BE49-F238E27FC236}">
                  <a16:creationId xmlns:a16="http://schemas.microsoft.com/office/drawing/2014/main" id="{FE175CF8-5A8B-4D3C-A3D4-A95294AB86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295" y="2089664"/>
              <a:ext cx="6715096" cy="1804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a:extLst>
                <a:ext uri="{FF2B5EF4-FFF2-40B4-BE49-F238E27FC236}">
                  <a16:creationId xmlns:a16="http://schemas.microsoft.com/office/drawing/2014/main" id="{00FEA992-BA97-4AC3-AF2A-C74E49A25A65}"/>
                </a:ext>
              </a:extLst>
            </p:cNvPr>
            <p:cNvSpPr/>
            <p:nvPr/>
          </p:nvSpPr>
          <p:spPr>
            <a:xfrm>
              <a:off x="714295" y="5639782"/>
              <a:ext cx="7320705" cy="366604"/>
            </a:xfrm>
            <a:prstGeom prst="rect">
              <a:avLst/>
            </a:prstGeom>
          </p:spPr>
          <p:txBody>
            <a:bodyPr wrap="square">
              <a:spAutoFit/>
            </a:bodyPr>
            <a:lstStyle/>
            <a:p>
              <a:pPr algn="ctr" rtl="1"/>
              <a:r>
                <a:rPr lang="en-US" dirty="0" err="1"/>
                <a:t>أنواع</a:t>
              </a:r>
              <a:r>
                <a:rPr lang="en-US" dirty="0"/>
                <a:t> </a:t>
              </a:r>
              <a:r>
                <a:rPr lang="en-US" dirty="0" err="1"/>
                <a:t>أخرى</a:t>
              </a:r>
              <a:r>
                <a:rPr lang="en-US" dirty="0"/>
                <a:t> </a:t>
              </a:r>
              <a:r>
                <a:rPr lang="en-US" dirty="0" err="1"/>
                <a:t>من</a:t>
              </a:r>
              <a:r>
                <a:rPr lang="en-US" dirty="0"/>
                <a:t> </a:t>
              </a:r>
              <a:r>
                <a:rPr lang="en-US" dirty="0" err="1"/>
                <a:t>الأسطح</a:t>
              </a:r>
              <a:r>
                <a:rPr lang="en-US" dirty="0"/>
                <a:t> </a:t>
              </a:r>
              <a:r>
                <a:rPr lang="en-US" dirty="0" err="1"/>
                <a:t>النفاذة</a:t>
              </a:r>
              <a:r>
                <a:rPr lang="en-US" dirty="0"/>
                <a:t> </a:t>
              </a:r>
              <a:r>
                <a:rPr lang="en-US" dirty="0" err="1"/>
                <a:t>وشبه</a:t>
              </a:r>
              <a:r>
                <a:rPr lang="en-US" dirty="0"/>
                <a:t> </a:t>
              </a:r>
              <a:r>
                <a:rPr lang="en-US" dirty="0" err="1"/>
                <a:t>النفاذة</a:t>
              </a:r>
              <a:endParaRPr lang="en-US" dirty="0"/>
            </a:p>
          </p:txBody>
        </p:sp>
        <p:pic>
          <p:nvPicPr>
            <p:cNvPr id="13" name="Picture 4">
              <a:extLst>
                <a:ext uri="{FF2B5EF4-FFF2-40B4-BE49-F238E27FC236}">
                  <a16:creationId xmlns:a16="http://schemas.microsoft.com/office/drawing/2014/main" id="{8AE282F8-EDC0-4347-9E2E-A180E74E0A2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5248" y="4601072"/>
              <a:ext cx="6559235" cy="9668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4" name="Rectangle 13">
            <a:extLst>
              <a:ext uri="{FF2B5EF4-FFF2-40B4-BE49-F238E27FC236}">
                <a16:creationId xmlns:a16="http://schemas.microsoft.com/office/drawing/2014/main" id="{32F29266-2232-4C07-B2F5-BDA2042EF7EA}"/>
              </a:ext>
            </a:extLst>
          </p:cNvPr>
          <p:cNvSpPr/>
          <p:nvPr/>
        </p:nvSpPr>
        <p:spPr>
          <a:xfrm>
            <a:off x="2206752" y="6035040"/>
            <a:ext cx="1682496" cy="525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57615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olo 1">
            <a:extLst>
              <a:ext uri="{FF2B5EF4-FFF2-40B4-BE49-F238E27FC236}">
                <a16:creationId xmlns:a16="http://schemas.microsoft.com/office/drawing/2014/main" id="{13FB9C90-E77D-4A2E-8CB5-A88C0ABB3B39}"/>
              </a:ext>
            </a:extLst>
          </p:cNvPr>
          <p:cNvSpPr>
            <a:spLocks noGrp="1"/>
          </p:cNvSpPr>
          <p:nvPr>
            <p:ph type="title"/>
          </p:nvPr>
        </p:nvSpPr>
        <p:spPr/>
        <p:txBody>
          <a:bodyPr>
            <a:normAutofit/>
          </a:bodyPr>
          <a:lstStyle/>
          <a:p>
            <a:r>
              <a:rPr lang="ar-JO" sz="2800" dirty="0"/>
              <a:t>ز.3. 1</a:t>
            </a:r>
            <a:r>
              <a:rPr lang="ar" sz="2800" dirty="0"/>
              <a:t> - نفاذية الأرض</a:t>
            </a:r>
            <a:endParaRPr lang="it-IT" sz="24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35895" y="742259"/>
            <a:ext cx="2069961" cy="711444"/>
          </a:xfrm>
        </p:spPr>
        <p:txBody>
          <a:bodyPr>
            <a:normAutofit lnSpcReduction="10000"/>
          </a:bodyPr>
          <a:lstStyle/>
          <a:p>
            <a:pPr marL="0" indent="0" algn="ctr" rtl="1">
              <a:buNone/>
            </a:pPr>
            <a:r>
              <a:rPr lang="ar-JO" sz="2400" b="1" u="sng" dirty="0">
                <a:latin typeface="Calibri" panose="020F0502020204030204" pitchFamily="34" charset="0"/>
                <a:cs typeface="Calibri" panose="020F0502020204030204" pitchFamily="34" charset="0"/>
              </a:rPr>
              <a:t>نبذة</a:t>
            </a:r>
            <a:endParaRPr lang="en-US" sz="2400" dirty="0">
              <a:latin typeface="Calibri" panose="020F0502020204030204" pitchFamily="34" charset="0"/>
              <a:cs typeface="Calibri" panose="020F0502020204030204" pitchFamily="34" charset="0"/>
            </a:endParaRPr>
          </a:p>
          <a:p>
            <a:pPr marL="0" indent="0" algn="ctr" rtl="1">
              <a:buNone/>
            </a:pPr>
            <a:r>
              <a:rPr lang="ar" sz="1600" b="1" dirty="0">
                <a:latin typeface="Calibri" panose="020F0502020204030204" pitchFamily="34" charset="0"/>
                <a:cs typeface="Calibri" panose="020F0502020204030204" pitchFamily="34" charset="0"/>
              </a:rPr>
              <a:t> </a:t>
            </a:r>
            <a:r>
              <a:rPr lang="ar" sz="1600" dirty="0">
                <a:latin typeface="Calibri" panose="020F0502020204030204" pitchFamily="34" charset="0"/>
                <a:cs typeface="Calibri" panose="020F0502020204030204" pitchFamily="34" charset="0"/>
              </a:rPr>
              <a:t> </a:t>
            </a:r>
          </a:p>
          <a:p>
            <a:pPr marL="0" indent="0" algn="ctr" rtl="1">
              <a:buNone/>
            </a:pPr>
            <a:endParaRPr lang="it-IT"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t>4</a:t>
            </a:fld>
            <a:endParaRPr lang="en-US"/>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p:nvPr/>
        </p:nvSpPr>
        <p:spPr>
          <a:xfrm>
            <a:off x="4437888" y="1712452"/>
            <a:ext cx="4495916" cy="4555093"/>
          </a:xfrm>
          <a:prstGeom prst="rect">
            <a:avLst/>
          </a:prstGeom>
        </p:spPr>
        <p:txBody>
          <a:bodyPr wrap="square">
            <a:spAutoFit/>
          </a:bodyPr>
          <a:lstStyle/>
          <a:p>
            <a:pPr algn="r" rtl="1">
              <a:spcAft>
                <a:spcPts val="600"/>
              </a:spcAft>
            </a:pPr>
            <a:r>
              <a:rPr lang="ar" sz="2000" dirty="0"/>
              <a:t>بلغت المناطق الحضرية 4.1٪ (176000 كيلومتر مربع) ، 4.3٪ (186000 كيلومتر مربع) و 4.4٪ (192000 كيلومتر مربع) من أراضي الاتحاد الأوروبي في 1990 و 2000 و 2006 على التوالي.</a:t>
            </a:r>
          </a:p>
          <a:p>
            <a:pPr algn="r" rtl="1">
              <a:spcAft>
                <a:spcPts val="600"/>
              </a:spcAft>
            </a:pPr>
            <a:r>
              <a:rPr lang="ar" sz="2000" dirty="0"/>
              <a:t>تم تقدير إجمالي مساحة سطح التربة المغلقة في عام 2006 بحوالي 2.3٪ من أراضي الاتحاد الأوروبي ، بمتوسط 200 متر مربع لكل مواطن .</a:t>
            </a:r>
            <a:endParaRPr lang="en-US" sz="2000" dirty="0"/>
          </a:p>
          <a:p>
            <a:pPr algn="r" rtl="1">
              <a:spcAft>
                <a:spcPts val="600"/>
              </a:spcAft>
            </a:pPr>
            <a:r>
              <a:rPr lang="ar" sz="2000" dirty="0"/>
              <a:t>الدول الأعضاء ذات الحصص العالية من الأسطح المختومة (تتجاوز 5 ٪ من الأراضي الوطنية) هي مالطا وهولندا وبلجيكا وألمانيا ولوكسمبورغ. توجد معدلات مانعة للتسرب عالية عبر معظم ساحل البحر الأبيض المتوسط ، والتي شهدت زيادة بنسبة 10 ٪ في ختم التربة خلال التسعينيات وحدها.</a:t>
            </a:r>
          </a:p>
        </p:txBody>
      </p:sp>
      <p:pic>
        <p:nvPicPr>
          <p:cNvPr id="8" name="Picture 7">
            <a:extLst>
              <a:ext uri="{FF2B5EF4-FFF2-40B4-BE49-F238E27FC236}">
                <a16:creationId xmlns:a16="http://schemas.microsoft.com/office/drawing/2014/main" id="{032FE39E-94CE-4B77-9856-318BD12A5335}"/>
              </a:ext>
            </a:extLst>
          </p:cNvPr>
          <p:cNvPicPr>
            <a:picLocks noChangeAspect="1"/>
          </p:cNvPicPr>
          <p:nvPr/>
        </p:nvPicPr>
        <p:blipFill>
          <a:blip r:embed="rId4"/>
          <a:stretch>
            <a:fillRect/>
          </a:stretch>
        </p:blipFill>
        <p:spPr>
          <a:xfrm>
            <a:off x="393474" y="1049821"/>
            <a:ext cx="3532127" cy="4555093"/>
          </a:xfrm>
          <a:prstGeom prst="rect">
            <a:avLst/>
          </a:prstGeom>
        </p:spPr>
      </p:pic>
      <p:sp>
        <p:nvSpPr>
          <p:cNvPr id="2" name="Rectangle 1">
            <a:extLst>
              <a:ext uri="{FF2B5EF4-FFF2-40B4-BE49-F238E27FC236}">
                <a16:creationId xmlns:a16="http://schemas.microsoft.com/office/drawing/2014/main" id="{E2FF9099-416E-413D-8D71-657881619587}"/>
              </a:ext>
            </a:extLst>
          </p:cNvPr>
          <p:cNvSpPr/>
          <p:nvPr/>
        </p:nvSpPr>
        <p:spPr>
          <a:xfrm>
            <a:off x="2463561" y="4780686"/>
            <a:ext cx="1670304" cy="853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 sz="800" dirty="0">
                <a:solidFill>
                  <a:schemeClr val="tx1"/>
                </a:solidFill>
              </a:rPr>
              <a:t>المصدر: التقرير النهائي للاتحاد الأوروبي. نظرة عامة على أفضل الممارسات للحد من إحكام غلق التربة أو التخفيف من آثارها في دول الاتحاد الأوروبي السبع والعشرين. أبريل 2011</a:t>
            </a:r>
            <a:endParaRPr lang="el-GR" sz="800" dirty="0">
              <a:solidFill>
                <a:schemeClr val="tx1"/>
              </a:solidFill>
            </a:endParaRPr>
          </a:p>
        </p:txBody>
      </p:sp>
      <p:sp>
        <p:nvSpPr>
          <p:cNvPr id="13" name="Rectangle 12">
            <a:extLst>
              <a:ext uri="{FF2B5EF4-FFF2-40B4-BE49-F238E27FC236}">
                <a16:creationId xmlns:a16="http://schemas.microsoft.com/office/drawing/2014/main" id="{F56016CD-A188-46B6-ACD1-87D54AC7CC54}"/>
              </a:ext>
            </a:extLst>
          </p:cNvPr>
          <p:cNvSpPr/>
          <p:nvPr/>
        </p:nvSpPr>
        <p:spPr>
          <a:xfrm>
            <a:off x="2206752" y="6035040"/>
            <a:ext cx="1682496" cy="525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57543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BFE4253E-EB03-45DB-849E-A8BF3553D729}"/>
              </a:ext>
            </a:extLst>
          </p:cNvPr>
          <p:cNvSpPr>
            <a:spLocks noGrp="1"/>
          </p:cNvSpPr>
          <p:nvPr>
            <p:ph type="title"/>
          </p:nvPr>
        </p:nvSpPr>
        <p:spPr/>
        <p:txBody>
          <a:bodyPr>
            <a:normAutofit/>
          </a:bodyPr>
          <a:lstStyle/>
          <a:p>
            <a:r>
              <a:rPr lang="ar-JO" sz="2400" dirty="0"/>
              <a:t>ز.3. 1</a:t>
            </a:r>
            <a:r>
              <a:rPr lang="ar" sz="2400" dirty="0"/>
              <a:t> - نفاذية الأرض</a:t>
            </a:r>
            <a:endParaRPr lang="it-IT"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1336431"/>
            <a:ext cx="8229600" cy="4525963"/>
          </a:xfrm>
        </p:spPr>
        <p:txBody>
          <a:bodyPr>
            <a:normAutofit/>
          </a:bodyPr>
          <a:lstStyle/>
          <a:p>
            <a:pPr marL="0" indent="0" algn="ctr" rtl="1">
              <a:buNone/>
            </a:pPr>
            <a:r>
              <a:rPr lang="ar-JO" sz="2400" b="1" u="sng" dirty="0">
                <a:latin typeface="Calibri" panose="020F0502020204030204" pitchFamily="34" charset="0"/>
                <a:cs typeface="Calibri" panose="020F0502020204030204" pitchFamily="34" charset="0"/>
              </a:rPr>
              <a:t>نبذة </a:t>
            </a:r>
            <a:endParaRPr lang="en-US" sz="2400" dirty="0">
              <a:latin typeface="Calibri" panose="020F0502020204030204" pitchFamily="34" charset="0"/>
              <a:cs typeface="Calibri" panose="020F0502020204030204" pitchFamily="34" charset="0"/>
            </a:endParaRPr>
          </a:p>
          <a:p>
            <a:pPr marL="0" indent="0" algn="just" rtl="1">
              <a:buNone/>
            </a:pPr>
            <a:endParaRPr lang="el-GR" sz="2000" dirty="0"/>
          </a:p>
          <a:p>
            <a:pPr marL="0" indent="0" algn="just" rtl="1">
              <a:buNone/>
            </a:pPr>
            <a:r>
              <a:rPr lang="ar" sz="2000" dirty="0"/>
              <a:t>نفاذية الأرض هي القدرة على نقل المياه إلى التربة. انها جدا قضية مهمة تتعلق بتغذية طبقات المياه الجوفية وتقليل النفايات السائلة.</a:t>
            </a:r>
            <a:endParaRPr lang="it-IT" sz="2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t>5</a:t>
            </a:fld>
            <a:endParaRPr lang="en-US"/>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a:extLst>
              <a:ext uri="{FF2B5EF4-FFF2-40B4-BE49-F238E27FC236}">
                <a16:creationId xmlns:a16="http://schemas.microsoft.com/office/drawing/2014/main" id="{57D2F39D-2B62-40F4-BBD6-4F082D48E106}"/>
              </a:ext>
            </a:extLst>
          </p:cNvPr>
          <p:cNvPicPr/>
          <p:nvPr/>
        </p:nvPicPr>
        <p:blipFill rotWithShape="1">
          <a:blip r:embed="rId4">
            <a:extLst>
              <a:ext uri="{28A0092B-C50C-407E-A947-70E740481C1C}">
                <a14:useLocalDpi xmlns:a14="http://schemas.microsoft.com/office/drawing/2010/main" val="0"/>
              </a:ext>
            </a:extLst>
          </a:blip>
          <a:srcRect l="9059" t="38922" r="10368" b="47738"/>
          <a:stretch/>
        </p:blipFill>
        <p:spPr bwMode="auto">
          <a:xfrm>
            <a:off x="457200" y="3291840"/>
            <a:ext cx="8229601" cy="1633728"/>
          </a:xfrm>
          <a:prstGeom prst="rect">
            <a:avLst/>
          </a:prstGeom>
          <a:noFill/>
          <a:ln>
            <a:noFill/>
          </a:ln>
          <a:extLst>
            <a:ext uri="{53640926-AAD7-44D8-BBD7-CCE9431645EC}">
              <a14:shadowObscured xmlns:a14="http://schemas.microsoft.com/office/drawing/2010/main"/>
            </a:ext>
          </a:extLst>
        </p:spPr>
      </p:pic>
      <p:sp>
        <p:nvSpPr>
          <p:cNvPr id="9" name="Rectangle 8">
            <a:extLst>
              <a:ext uri="{FF2B5EF4-FFF2-40B4-BE49-F238E27FC236}">
                <a16:creationId xmlns:a16="http://schemas.microsoft.com/office/drawing/2014/main" id="{0787C98E-6400-4FAE-B57E-CFE1B0BE40ED}"/>
              </a:ext>
            </a:extLst>
          </p:cNvPr>
          <p:cNvSpPr/>
          <p:nvPr/>
        </p:nvSpPr>
        <p:spPr>
          <a:xfrm>
            <a:off x="2206752" y="6035040"/>
            <a:ext cx="1682496" cy="525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1940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olo 1">
            <a:extLst>
              <a:ext uri="{FF2B5EF4-FFF2-40B4-BE49-F238E27FC236}">
                <a16:creationId xmlns:a16="http://schemas.microsoft.com/office/drawing/2014/main" id="{13FB9C90-E77D-4A2E-8CB5-A88C0ABB3B39}"/>
              </a:ext>
            </a:extLst>
          </p:cNvPr>
          <p:cNvSpPr>
            <a:spLocks noGrp="1"/>
          </p:cNvSpPr>
          <p:nvPr>
            <p:ph type="title"/>
          </p:nvPr>
        </p:nvSpPr>
        <p:spPr/>
        <p:txBody>
          <a:bodyPr>
            <a:normAutofit/>
          </a:bodyPr>
          <a:lstStyle/>
          <a:p>
            <a:r>
              <a:rPr lang="ar-JO" sz="2800" dirty="0"/>
              <a:t>ز.3. 1</a:t>
            </a:r>
            <a:r>
              <a:rPr lang="ar" sz="2800" dirty="0"/>
              <a:t> - نفاذية الأرض</a:t>
            </a:r>
            <a:endParaRPr lang="it-IT" sz="24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48661" y="850252"/>
            <a:ext cx="1846678" cy="711444"/>
          </a:xfrm>
        </p:spPr>
        <p:txBody>
          <a:bodyPr>
            <a:normAutofit lnSpcReduction="10000"/>
          </a:bodyPr>
          <a:lstStyle/>
          <a:p>
            <a:pPr marL="0" indent="0" algn="ctr" rtl="1">
              <a:buNone/>
            </a:pPr>
            <a:r>
              <a:rPr lang="ar-JO" sz="2400" b="1" u="sng" dirty="0">
                <a:latin typeface="Calibri" panose="020F0502020204030204" pitchFamily="34" charset="0"/>
                <a:cs typeface="Calibri" panose="020F0502020204030204" pitchFamily="34" charset="0"/>
              </a:rPr>
              <a:t>نبذة </a:t>
            </a:r>
            <a:endParaRPr lang="en-US" sz="2400" dirty="0">
              <a:latin typeface="Calibri" panose="020F0502020204030204" pitchFamily="34" charset="0"/>
              <a:cs typeface="Calibri" panose="020F0502020204030204" pitchFamily="34" charset="0"/>
            </a:endParaRPr>
          </a:p>
          <a:p>
            <a:pPr marL="0" indent="0" algn="ctr" rtl="1">
              <a:buNone/>
            </a:pPr>
            <a:r>
              <a:rPr lang="ar" sz="1600" b="1" dirty="0">
                <a:latin typeface="Calibri" panose="020F0502020204030204" pitchFamily="34" charset="0"/>
                <a:cs typeface="Calibri" panose="020F0502020204030204" pitchFamily="34" charset="0"/>
              </a:rPr>
              <a:t> </a:t>
            </a:r>
            <a:r>
              <a:rPr lang="ar" sz="1600" dirty="0">
                <a:latin typeface="Calibri" panose="020F0502020204030204" pitchFamily="34" charset="0"/>
                <a:cs typeface="Calibri" panose="020F0502020204030204" pitchFamily="34" charset="0"/>
              </a:rPr>
              <a:t> </a:t>
            </a:r>
          </a:p>
          <a:p>
            <a:pPr marL="0" indent="0" algn="ctr" rtl="1">
              <a:buNone/>
            </a:pPr>
            <a:endParaRPr lang="it-IT"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t>6</a:t>
            </a:fld>
            <a:endParaRPr lang="en-US"/>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408842" y="1499092"/>
            <a:ext cx="8690133" cy="3724096"/>
          </a:xfrm>
          <a:prstGeom prst="rect">
            <a:avLst/>
          </a:prstGeom>
        </p:spPr>
        <p:txBody>
          <a:bodyPr wrap="square">
            <a:spAutoFit/>
          </a:bodyPr>
          <a:lstStyle/>
          <a:p>
            <a:pPr algn="r" rtl="1"/>
            <a:r>
              <a:rPr lang="ar" sz="2000" dirty="0"/>
              <a:t>الآثار الرئيسية لعزل التربة</a:t>
            </a:r>
          </a:p>
          <a:p>
            <a:pPr algn="r" rtl="1"/>
            <a:endParaRPr lang="en-US" sz="900" dirty="0"/>
          </a:p>
          <a:p>
            <a:pPr marL="285750" indent="-285750" algn="r" rtl="1">
              <a:buFont typeface="Courier New" panose="02070309020205020404" pitchFamily="49" charset="0"/>
              <a:buChar char="o"/>
            </a:pPr>
            <a:r>
              <a:rPr lang="ar" sz="2000" dirty="0"/>
              <a:t>موارد المياه. يمكن للتربة التي تعمل بكامل طاقتها تخزين ما يصل إلى 3750 </a:t>
            </a:r>
            <a:r>
              <a:rPr lang="ar" sz="2000" dirty="0" err="1"/>
              <a:t>طنًا </a:t>
            </a:r>
            <a:r>
              <a:rPr lang="ar" sz="2000" dirty="0"/>
              <a:t>من المياه لكل هكتار (حوالي 400 ملم من الأمطار). يقلل الختم من كمية الأمطار التي يمكن أن تمتصها التربة</a:t>
            </a:r>
          </a:p>
          <a:p>
            <a:pPr marL="285750" indent="-285750" algn="r" rtl="1">
              <a:buFont typeface="Courier New" panose="02070309020205020404" pitchFamily="49" charset="0"/>
              <a:buChar char="o"/>
            </a:pPr>
            <a:endParaRPr lang="en-US" sz="900" dirty="0"/>
          </a:p>
          <a:p>
            <a:pPr marL="285750" indent="-285750" algn="r" rtl="1">
              <a:buFont typeface="Courier New" panose="02070309020205020404" pitchFamily="49" charset="0"/>
              <a:buChar char="o"/>
            </a:pPr>
            <a:r>
              <a:rPr lang="ar" sz="2000" dirty="0"/>
              <a:t>التنوع البيولوجي فوق وتحت الأرض. يقدر العلماء أن ما لا يقل عن ربع الأنواع على الكوكب تعيش في التربة</a:t>
            </a:r>
          </a:p>
          <a:p>
            <a:pPr marL="285750" indent="-285750" algn="r" rtl="1">
              <a:buFont typeface="Courier New" panose="02070309020205020404" pitchFamily="49" charset="0"/>
              <a:buChar char="o"/>
            </a:pPr>
            <a:endParaRPr lang="en-US" sz="900" dirty="0"/>
          </a:p>
          <a:p>
            <a:pPr marL="285750" indent="-285750" algn="r" rtl="1">
              <a:buFont typeface="Courier New" panose="02070309020205020404" pitchFamily="49" charset="0"/>
              <a:buChar char="o"/>
            </a:pPr>
            <a:r>
              <a:rPr lang="ar" sz="2000" dirty="0"/>
              <a:t>دورة الكربون العالمية. يوجد حوالي 70-75 مليار </a:t>
            </a:r>
            <a:r>
              <a:rPr lang="ar" sz="2000" dirty="0" err="1"/>
              <a:t>طن </a:t>
            </a:r>
            <a:r>
              <a:rPr lang="ar" sz="2000" dirty="0"/>
              <a:t>من الكربون العضوي في التربة الأوروبية. عادةً ما يتم تجريد معظم التربة السطحية ، التي تحتوي عادةً على حوالي نصف الكربون العضوي في التربة المعدنية ، أثناء أنشطة البناء. نتيجة لذلك ، تفقد التربة المزالة نسبة كبيرة من مخزونها من الكربون العضوي بسبب تعزيز </a:t>
            </a:r>
            <a:r>
              <a:rPr lang="ar" sz="2000" dirty="0" err="1"/>
              <a:t>التمعدن </a:t>
            </a:r>
            <a:r>
              <a:rPr lang="ar" sz="2000" dirty="0"/>
              <a:t>وإعادة الاستخدام.</a:t>
            </a:r>
          </a:p>
          <a:p>
            <a:pPr marL="285750" indent="-285750" algn="r" rtl="1">
              <a:buFont typeface="Courier New" panose="02070309020205020404" pitchFamily="49" charset="0"/>
              <a:buChar char="o"/>
            </a:pPr>
            <a:endParaRPr lang="en-US" sz="900" dirty="0"/>
          </a:p>
          <a:p>
            <a:pPr marL="285750" indent="-285750" algn="r" rtl="1">
              <a:buFont typeface="Courier New" panose="02070309020205020404" pitchFamily="49" charset="0"/>
              <a:buChar char="o"/>
            </a:pPr>
            <a:r>
              <a:rPr lang="ar" sz="2000" dirty="0"/>
              <a:t>الحد من التبخر والغطاء النباتي ، مما يساهم في تغيير أنماط الطقس المحلية</a:t>
            </a:r>
            <a:endParaRPr lang="en-US" dirty="0"/>
          </a:p>
        </p:txBody>
      </p:sp>
      <p:sp>
        <p:nvSpPr>
          <p:cNvPr id="8" name="Rectangle 7">
            <a:extLst>
              <a:ext uri="{FF2B5EF4-FFF2-40B4-BE49-F238E27FC236}">
                <a16:creationId xmlns:a16="http://schemas.microsoft.com/office/drawing/2014/main" id="{DFFAA947-2251-4AD9-9F22-9FD8CF44492E}"/>
              </a:ext>
            </a:extLst>
          </p:cNvPr>
          <p:cNvSpPr/>
          <p:nvPr/>
        </p:nvSpPr>
        <p:spPr>
          <a:xfrm>
            <a:off x="2206752" y="6035040"/>
            <a:ext cx="1682496" cy="525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9817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olo 1">
            <a:extLst>
              <a:ext uri="{FF2B5EF4-FFF2-40B4-BE49-F238E27FC236}">
                <a16:creationId xmlns:a16="http://schemas.microsoft.com/office/drawing/2014/main" id="{13FB9C90-E77D-4A2E-8CB5-A88C0ABB3B39}"/>
              </a:ext>
            </a:extLst>
          </p:cNvPr>
          <p:cNvSpPr>
            <a:spLocks noGrp="1"/>
          </p:cNvSpPr>
          <p:nvPr>
            <p:ph type="title"/>
          </p:nvPr>
        </p:nvSpPr>
        <p:spPr>
          <a:xfrm>
            <a:off x="0" y="-10632"/>
            <a:ext cx="9144000" cy="731837"/>
          </a:xfrm>
        </p:spPr>
        <p:txBody>
          <a:bodyPr>
            <a:normAutofit/>
          </a:bodyPr>
          <a:lstStyle/>
          <a:p>
            <a:r>
              <a:rPr lang="ar-JO" sz="2800" dirty="0"/>
              <a:t>ز.3. 1</a:t>
            </a:r>
            <a:r>
              <a:rPr lang="ar" sz="2800" dirty="0"/>
              <a:t> - نفاذية الأرض</a:t>
            </a:r>
            <a:endParaRPr lang="it-IT" sz="24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1597481" y="839582"/>
            <a:ext cx="5949038" cy="711444"/>
          </a:xfrm>
        </p:spPr>
        <p:txBody>
          <a:bodyPr>
            <a:normAutofit lnSpcReduction="10000"/>
          </a:bodyPr>
          <a:lstStyle/>
          <a:p>
            <a:pPr marL="0" indent="0" algn="ctr" rtl="1">
              <a:buNone/>
            </a:pPr>
            <a:r>
              <a:rPr lang="ar" sz="2400" b="1" u="sng" dirty="0">
                <a:latin typeface="Calibri" panose="020F0502020204030204" pitchFamily="34" charset="0"/>
                <a:cs typeface="Calibri" panose="020F0502020204030204" pitchFamily="34" charset="0"/>
              </a:rPr>
              <a:t>معلومات عامة</a:t>
            </a:r>
            <a:endParaRPr lang="en-US" sz="2400" dirty="0">
              <a:latin typeface="Calibri" panose="020F0502020204030204" pitchFamily="34" charset="0"/>
              <a:cs typeface="Calibri" panose="020F0502020204030204" pitchFamily="34" charset="0"/>
            </a:endParaRPr>
          </a:p>
          <a:p>
            <a:pPr marL="0" indent="0" algn="ctr" rtl="1">
              <a:buNone/>
            </a:pPr>
            <a:r>
              <a:rPr lang="ar" sz="1600" b="1" dirty="0">
                <a:latin typeface="Calibri" panose="020F0502020204030204" pitchFamily="34" charset="0"/>
                <a:cs typeface="Calibri" panose="020F0502020204030204" pitchFamily="34" charset="0"/>
              </a:rPr>
              <a:t> </a:t>
            </a:r>
            <a:r>
              <a:rPr lang="ar" sz="1600" dirty="0">
                <a:latin typeface="Calibri" panose="020F0502020204030204" pitchFamily="34" charset="0"/>
                <a:cs typeface="Calibri" panose="020F0502020204030204" pitchFamily="34" charset="0"/>
              </a:rPr>
              <a:t> </a:t>
            </a:r>
          </a:p>
          <a:p>
            <a:pPr marL="0" indent="0" algn="ctr" rtl="1">
              <a:buNone/>
            </a:pPr>
            <a:endParaRPr lang="it-IT"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t>7</a:t>
            </a:fld>
            <a:endParaRPr lang="en-US"/>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Rectangle 17"/>
          <p:cNvSpPr/>
          <p:nvPr/>
        </p:nvSpPr>
        <p:spPr>
          <a:xfrm>
            <a:off x="6438033" y="1669403"/>
            <a:ext cx="1938528" cy="1477328"/>
          </a:xfrm>
          <a:prstGeom prst="rect">
            <a:avLst/>
          </a:prstGeom>
        </p:spPr>
        <p:txBody>
          <a:bodyPr wrap="square">
            <a:spAutoFit/>
          </a:bodyPr>
          <a:lstStyle/>
          <a:p>
            <a:pPr algn="r" rtl="1"/>
            <a:r>
              <a:rPr lang="ar" dirty="0"/>
              <a:t>مقارنة الفوائد و</a:t>
            </a:r>
          </a:p>
          <a:p>
            <a:pPr algn="r" rtl="1"/>
            <a:r>
              <a:rPr lang="ar" dirty="0"/>
              <a:t>القيود الأكثر شيوعًا</a:t>
            </a:r>
          </a:p>
          <a:p>
            <a:pPr algn="r" rtl="1"/>
            <a:r>
              <a:rPr lang="ar" dirty="0"/>
              <a:t>أسطح قابلة للاختراق</a:t>
            </a:r>
          </a:p>
          <a:p>
            <a:pPr algn="r" rtl="1"/>
            <a:r>
              <a:rPr lang="ar" dirty="0"/>
              <a:t>فيما يتعلق</a:t>
            </a:r>
          </a:p>
          <a:p>
            <a:pPr algn="r" rtl="1"/>
            <a:r>
              <a:rPr lang="ar" dirty="0"/>
              <a:t>إلى الأسفلت</a:t>
            </a:r>
          </a:p>
        </p:txBody>
      </p:sp>
      <p:sp>
        <p:nvSpPr>
          <p:cNvPr id="8" name="Rectangle 7"/>
          <p:cNvSpPr/>
          <p:nvPr/>
        </p:nvSpPr>
        <p:spPr>
          <a:xfrm>
            <a:off x="3044814" y="5325377"/>
            <a:ext cx="5779073" cy="553998"/>
          </a:xfrm>
          <a:prstGeom prst="rect">
            <a:avLst/>
          </a:prstGeom>
        </p:spPr>
        <p:txBody>
          <a:bodyPr wrap="square">
            <a:spAutoFit/>
          </a:bodyPr>
          <a:lstStyle/>
          <a:p>
            <a:pPr algn="r" rtl="1"/>
            <a:r>
              <a:rPr lang="ar" sz="1000" dirty="0"/>
              <a:t>المصدر: Prokop، G.، H. </a:t>
            </a:r>
            <a:r>
              <a:rPr lang="ar" sz="1000" dirty="0" err="1"/>
              <a:t>Jobstmann </a:t>
            </a:r>
            <a:r>
              <a:rPr lang="ar" sz="1000" dirty="0"/>
              <a:t>، and A. </a:t>
            </a:r>
            <a:r>
              <a:rPr lang="ar" sz="1000" dirty="0" err="1"/>
              <a:t>Schönbauer </a:t>
            </a:r>
            <a:r>
              <a:rPr lang="ar" sz="1000" dirty="0"/>
              <a:t>. 2011. تقرير عن أفضل الممارسات للحد من إحكام غلق التربة والتخفيف من آثارها. دراسة متعاقد عليها مع المفوضية الأوروبية ، المديرية العامة للبيئة ، التقرير الفني -2011-50 ، بروكسل ، بلجيكا ، 231 ص</a:t>
            </a:r>
          </a:p>
        </p:txBody>
      </p:sp>
      <p:pic>
        <p:nvPicPr>
          <p:cNvPr id="9" name="Picture 8">
            <a:extLst>
              <a:ext uri="{FF2B5EF4-FFF2-40B4-BE49-F238E27FC236}">
                <a16:creationId xmlns:a16="http://schemas.microsoft.com/office/drawing/2014/main" id="{B1D4AC99-F833-40AF-B1EF-E7D2A51E35CC}"/>
              </a:ext>
            </a:extLst>
          </p:cNvPr>
          <p:cNvPicPr/>
          <p:nvPr/>
        </p:nvPicPr>
        <p:blipFill rotWithShape="1">
          <a:blip r:embed="rId4">
            <a:extLst>
              <a:ext uri="{28A0092B-C50C-407E-A947-70E740481C1C}">
                <a14:useLocalDpi xmlns:a14="http://schemas.microsoft.com/office/drawing/2010/main" val="0"/>
              </a:ext>
            </a:extLst>
          </a:blip>
          <a:srcRect l="36262" t="29260" r="6908" b="12220"/>
          <a:stretch/>
        </p:blipFill>
        <p:spPr bwMode="auto">
          <a:xfrm>
            <a:off x="602604" y="1320800"/>
            <a:ext cx="4884420" cy="3886200"/>
          </a:xfrm>
          <a:prstGeom prst="rect">
            <a:avLst/>
          </a:prstGeom>
          <a:noFill/>
          <a:ln>
            <a:noFill/>
          </a:ln>
          <a:extLst>
            <a:ext uri="{53640926-AAD7-44D8-BBD7-CCE9431645EC}">
              <a14:shadowObscured xmlns:a14="http://schemas.microsoft.com/office/drawing/2010/main"/>
            </a:ext>
          </a:extLst>
        </p:spPr>
      </p:pic>
      <p:sp>
        <p:nvSpPr>
          <p:cNvPr id="10" name="Rectangle 9">
            <a:extLst>
              <a:ext uri="{FF2B5EF4-FFF2-40B4-BE49-F238E27FC236}">
                <a16:creationId xmlns:a16="http://schemas.microsoft.com/office/drawing/2014/main" id="{C2316B34-D8EF-498B-BAA6-98AE554ABA75}"/>
              </a:ext>
            </a:extLst>
          </p:cNvPr>
          <p:cNvSpPr/>
          <p:nvPr/>
        </p:nvSpPr>
        <p:spPr>
          <a:xfrm>
            <a:off x="2206752" y="6035040"/>
            <a:ext cx="1682496" cy="525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42238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06366C1F-2EA8-490D-9930-8BF5095150EE}"/>
              </a:ext>
            </a:extLst>
          </p:cNvPr>
          <p:cNvSpPr>
            <a:spLocks noGrp="1"/>
          </p:cNvSpPr>
          <p:nvPr>
            <p:ph type="title"/>
          </p:nvPr>
        </p:nvSpPr>
        <p:spPr/>
        <p:txBody>
          <a:bodyPr>
            <a:normAutofit/>
          </a:bodyPr>
          <a:lstStyle/>
          <a:p>
            <a:r>
              <a:rPr lang="ar-JO" sz="2400" dirty="0"/>
              <a:t>ز.3. 1</a:t>
            </a:r>
            <a:r>
              <a:rPr lang="ar" sz="2400" dirty="0"/>
              <a:t> - نفاذية الأرض</a:t>
            </a:r>
            <a:endParaRPr lang="it-IT"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1336431"/>
            <a:ext cx="8229600" cy="4525963"/>
          </a:xfrm>
        </p:spPr>
        <p:txBody>
          <a:bodyPr>
            <a:normAutofit/>
          </a:bodyPr>
          <a:lstStyle/>
          <a:p>
            <a:pPr marL="0" indent="0">
              <a:buNone/>
            </a:pPr>
            <a:r>
              <a:rPr lang="ar" sz="2400" b="1" u="sng" dirty="0">
                <a:latin typeface="Calibri" panose="020F0502020204030204" pitchFamily="34" charset="0"/>
                <a:cs typeface="Calibri" panose="020F0502020204030204" pitchFamily="34" charset="0"/>
              </a:rPr>
              <a:t>مؤشر</a:t>
            </a:r>
            <a:endParaRPr lang="en-US" sz="2400" b="1" i="1" dirty="0">
              <a:latin typeface="Calibri" panose="020F0502020204030204" pitchFamily="34" charset="0"/>
              <a:cs typeface="Calibri" panose="020F0502020204030204" pitchFamily="34" charset="0"/>
            </a:endParaRPr>
          </a:p>
          <a:p>
            <a:pPr marL="0" indent="0">
              <a:buNone/>
            </a:pPr>
            <a:endParaRPr lang="it-IT" sz="2000" b="1" dirty="0">
              <a:latin typeface="Calibri" panose="020F0502020204030204" pitchFamily="34" charset="0"/>
              <a:cs typeface="Calibri" panose="020F0502020204030204" pitchFamily="34" charset="0"/>
            </a:endParaRPr>
          </a:p>
          <a:p>
            <a:pPr marL="0" indent="0">
              <a:buNone/>
            </a:pPr>
            <a:endParaRPr lang="it-IT"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t>8</a:t>
            </a:fld>
            <a:endParaRPr lang="en-US"/>
          </a:p>
        </p:txBody>
      </p:sp>
      <p:graphicFrame>
        <p:nvGraphicFramePr>
          <p:cNvPr id="10"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1064934953"/>
              </p:ext>
            </p:extLst>
          </p:nvPr>
        </p:nvGraphicFramePr>
        <p:xfrm>
          <a:off x="457200" y="2142006"/>
          <a:ext cx="8229600" cy="1594840"/>
        </p:xfrm>
        <a:graphic>
          <a:graphicData uri="http://schemas.openxmlformats.org/drawingml/2006/table">
            <a:tbl>
              <a:tblPr firstRow="1" bandRow="1">
                <a:tableStyleId>{F5AB1C69-6EDB-4FF4-983F-18BD219EF322}</a:tableStyleId>
              </a:tblPr>
              <a:tblGrid>
                <a:gridCol w="2871216">
                  <a:extLst>
                    <a:ext uri="{9D8B030D-6E8A-4147-A177-3AD203B41FA5}">
                      <a16:colId xmlns:a16="http://schemas.microsoft.com/office/drawing/2014/main" val="338152859"/>
                    </a:ext>
                  </a:extLst>
                </a:gridCol>
                <a:gridCol w="2426208">
                  <a:extLst>
                    <a:ext uri="{9D8B030D-6E8A-4147-A177-3AD203B41FA5}">
                      <a16:colId xmlns:a16="http://schemas.microsoft.com/office/drawing/2014/main" val="125890587"/>
                    </a:ext>
                  </a:extLst>
                </a:gridCol>
                <a:gridCol w="2932176">
                  <a:extLst>
                    <a:ext uri="{9D8B030D-6E8A-4147-A177-3AD203B41FA5}">
                      <a16:colId xmlns:a16="http://schemas.microsoft.com/office/drawing/2014/main" val="1306176470"/>
                    </a:ext>
                  </a:extLst>
                </a:gridCol>
              </a:tblGrid>
              <a:tr h="370840">
                <a:tc>
                  <a:txBody>
                    <a:bodyPr/>
                    <a:lstStyle/>
                    <a:p>
                      <a:pPr algn="r" rtl="1"/>
                      <a:r>
                        <a:rPr lang="ar" noProof="0" dirty="0"/>
                        <a:t>مؤشر</a:t>
                      </a:r>
                    </a:p>
                  </a:txBody>
                  <a:tcPr/>
                </a:tc>
                <a:tc>
                  <a:txBody>
                    <a:bodyPr/>
                    <a:lstStyle/>
                    <a:p>
                      <a:pPr algn="r" rtl="1"/>
                      <a:r>
                        <a:rPr lang="ar" dirty="0"/>
                        <a:t>وحدة</a:t>
                      </a:r>
                    </a:p>
                  </a:txBody>
                  <a:tcPr/>
                </a:tc>
                <a:tc>
                  <a:txBody>
                    <a:bodyPr/>
                    <a:lstStyle/>
                    <a:p>
                      <a:pPr algn="r" rtl="1"/>
                      <a:r>
                        <a:rPr lang="ar" dirty="0"/>
                        <a:t>مصدر البيانات</a:t>
                      </a:r>
                    </a:p>
                  </a:txBody>
                  <a:tcPr/>
                </a:tc>
                <a:extLst>
                  <a:ext uri="{0D108BD9-81ED-4DB2-BD59-A6C34878D82A}">
                    <a16:rowId xmlns:a16="http://schemas.microsoft.com/office/drawing/2014/main" val="3467756336"/>
                  </a:ext>
                </a:extLst>
              </a:tr>
              <a:tr h="1224000">
                <a:tc>
                  <a:txBody>
                    <a:bodyPr/>
                    <a:lstStyle/>
                    <a:p>
                      <a:pPr algn="r" rtl="1"/>
                      <a:r>
                        <a:rPr lang="ar" sz="1800" kern="1200" dirty="0">
                          <a:solidFill>
                            <a:schemeClr val="dk1"/>
                          </a:solidFill>
                          <a:effectLst/>
                          <a:latin typeface="+mn-lt"/>
                          <a:ea typeface="+mn-ea"/>
                          <a:cs typeface="+mn-cs"/>
                        </a:rPr>
                        <a:t>نسبة نفاذية الأرض الموزونة</a:t>
                      </a:r>
                      <a:endParaRPr lang="en-US" sz="1800" dirty="0">
                        <a:solidFill>
                          <a:srgbClr val="FF0000"/>
                        </a:solidFill>
                      </a:endParaRPr>
                    </a:p>
                  </a:txBody>
                  <a:tcPr anchor="ctr"/>
                </a:tc>
                <a:tc>
                  <a:txBody>
                    <a:bodyPr/>
                    <a:lstStyle/>
                    <a:p>
                      <a:pPr algn="ctr" rtl="1"/>
                      <a:r>
                        <a:rPr lang="ar" sz="1800" u="none" strike="noStrike" kern="1200" baseline="0" dirty="0"/>
                        <a:t>٪</a:t>
                      </a:r>
                      <a:endParaRPr lang="it-IT" sz="1800" kern="1200" dirty="0">
                        <a:solidFill>
                          <a:schemeClr val="dk1"/>
                        </a:solidFill>
                        <a:effectLst/>
                        <a:latin typeface="Calibri" panose="020F0502020204030204" pitchFamily="34" charset="0"/>
                        <a:ea typeface="+mn-ea"/>
                        <a:cs typeface="Calibri" panose="020F0502020204030204" pitchFamily="34" charset="0"/>
                      </a:endParaRPr>
                    </a:p>
                  </a:txBody>
                  <a:tcPr anchor="ctr"/>
                </a:tc>
                <a:tc>
                  <a:txBody>
                    <a:bodyPr/>
                    <a:lstStyle/>
                    <a:p>
                      <a:pPr algn="ctr" rtl="1"/>
                      <a:r>
                        <a:rPr lang="ar" dirty="0"/>
                        <a:t>الخريطة الموضوعية - الجغرافية</a:t>
                      </a:r>
                    </a:p>
                    <a:p>
                      <a:pPr algn="ctr" rtl="1"/>
                      <a:r>
                        <a:rPr lang="ar" dirty="0"/>
                        <a:t>نظام معلومات.</a:t>
                      </a:r>
                      <a:endParaRPr lang="it-IT" dirty="0"/>
                    </a:p>
                  </a:txBody>
                  <a:tcPr anchor="ctr"/>
                </a:tc>
                <a:extLst>
                  <a:ext uri="{0D108BD9-81ED-4DB2-BD59-A6C34878D82A}">
                    <a16:rowId xmlns:a16="http://schemas.microsoft.com/office/drawing/2014/main" val="2222151201"/>
                  </a:ext>
                </a:extLst>
              </a:tr>
            </a:tbl>
          </a:graphicData>
        </a:graphic>
      </p:graphicFrame>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a:extLst>
              <a:ext uri="{FF2B5EF4-FFF2-40B4-BE49-F238E27FC236}">
                <a16:creationId xmlns:a16="http://schemas.microsoft.com/office/drawing/2014/main" id="{63EB2BF5-886A-4BDA-BFCB-E87082B22E45}"/>
              </a:ext>
            </a:extLst>
          </p:cNvPr>
          <p:cNvSpPr/>
          <p:nvPr/>
        </p:nvSpPr>
        <p:spPr>
          <a:xfrm>
            <a:off x="2206752" y="6035040"/>
            <a:ext cx="1682496" cy="525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96795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olo 1">
            <a:extLst>
              <a:ext uri="{FF2B5EF4-FFF2-40B4-BE49-F238E27FC236}">
                <a16:creationId xmlns:a16="http://schemas.microsoft.com/office/drawing/2014/main" id="{13FB9C90-E77D-4A2E-8CB5-A88C0ABB3B39}"/>
              </a:ext>
            </a:extLst>
          </p:cNvPr>
          <p:cNvSpPr>
            <a:spLocks noGrp="1"/>
          </p:cNvSpPr>
          <p:nvPr>
            <p:ph type="title"/>
          </p:nvPr>
        </p:nvSpPr>
        <p:spPr/>
        <p:txBody>
          <a:bodyPr>
            <a:normAutofit/>
          </a:bodyPr>
          <a:lstStyle/>
          <a:p>
            <a:r>
              <a:rPr lang="ar-JO" sz="2800" dirty="0"/>
              <a:t>ز.3. 1</a:t>
            </a:r>
            <a:r>
              <a:rPr lang="ar" sz="2800" dirty="0"/>
              <a:t> - نفاذية الأرض</a:t>
            </a:r>
            <a:endParaRPr lang="it-IT" sz="24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1128315"/>
            <a:ext cx="8229600" cy="1078438"/>
          </a:xfrm>
        </p:spPr>
        <p:txBody>
          <a:bodyPr>
            <a:normAutofit/>
          </a:bodyPr>
          <a:lstStyle/>
          <a:p>
            <a:pPr marL="0" indent="0" algn="ctr" rtl="1">
              <a:buNone/>
            </a:pPr>
            <a:r>
              <a:rPr lang="ar-JO" sz="2400" b="1" u="sng" dirty="0">
                <a:latin typeface="Calibri" panose="020F0502020204030204" pitchFamily="34" charset="0"/>
                <a:cs typeface="Calibri" panose="020F0502020204030204" pitchFamily="34" charset="0"/>
              </a:rPr>
              <a:t>الهدف </a:t>
            </a:r>
            <a:endParaRPr lang="ar" sz="2400" b="1" u="sng" dirty="0">
              <a:latin typeface="Calibri" panose="020F0502020204030204" pitchFamily="34" charset="0"/>
              <a:cs typeface="Calibri" panose="020F0502020204030204" pitchFamily="34" charset="0"/>
            </a:endParaRPr>
          </a:p>
          <a:p>
            <a:pPr marL="0" indent="0" algn="r" rtl="1">
              <a:buNone/>
            </a:pPr>
            <a:r>
              <a:rPr lang="ar" sz="1600" b="1" dirty="0">
                <a:latin typeface="Calibri" panose="020F0502020204030204" pitchFamily="34" charset="0"/>
                <a:cs typeface="Calibri" panose="020F0502020204030204" pitchFamily="34" charset="0"/>
              </a:rPr>
              <a:t> </a:t>
            </a:r>
            <a:r>
              <a:rPr lang="ar" sz="2000" dirty="0"/>
              <a:t>تحسين نفاذية الأرض لتقليل تأثيرها على الدورة الهيدرولوجية</a:t>
            </a:r>
            <a:endParaRPr lang="it-IT"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t>9</a:t>
            </a:fld>
            <a:endParaRPr lang="en-US"/>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a:extLst>
              <a:ext uri="{FF2B5EF4-FFF2-40B4-BE49-F238E27FC236}">
                <a16:creationId xmlns:a16="http://schemas.microsoft.com/office/drawing/2014/main" id="{C2300A60-90A2-4F75-AF34-F5BD52A260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252" y="1955827"/>
            <a:ext cx="3334871" cy="20116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a:extLst>
              <a:ext uri="{FF2B5EF4-FFF2-40B4-BE49-F238E27FC236}">
                <a16:creationId xmlns:a16="http://schemas.microsoft.com/office/drawing/2014/main" id="{E5919266-D2E1-424B-9F2C-5058EC197CE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67741" y="2767560"/>
            <a:ext cx="1608518" cy="239989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a:extLst>
              <a:ext uri="{FF2B5EF4-FFF2-40B4-BE49-F238E27FC236}">
                <a16:creationId xmlns:a16="http://schemas.microsoft.com/office/drawing/2014/main" id="{6D0D656D-4AD4-4D74-A415-52E3D8126825}"/>
              </a:ext>
            </a:extLst>
          </p:cNvPr>
          <p:cNvPicPr/>
          <p:nvPr/>
        </p:nvPicPr>
        <p:blipFill rotWithShape="1">
          <a:blip r:embed="rId6">
            <a:extLst>
              <a:ext uri="{28A0092B-C50C-407E-A947-70E740481C1C}">
                <a14:useLocalDpi xmlns:a14="http://schemas.microsoft.com/office/drawing/2010/main" val="0"/>
              </a:ext>
            </a:extLst>
          </a:blip>
          <a:srcRect l="45531" t="9293" r="17403" b="56195"/>
          <a:stretch/>
        </p:blipFill>
        <p:spPr bwMode="auto">
          <a:xfrm>
            <a:off x="5908780" y="2139926"/>
            <a:ext cx="2984108" cy="2237816"/>
          </a:xfrm>
          <a:prstGeom prst="rect">
            <a:avLst/>
          </a:prstGeom>
          <a:noFill/>
          <a:ln>
            <a:noFill/>
          </a:ln>
          <a:extLst>
            <a:ext uri="{53640926-AAD7-44D8-BBD7-CCE9431645EC}">
              <a14:shadowObscured xmlns:a14="http://schemas.microsoft.com/office/drawing/2010/main"/>
            </a:ext>
          </a:extLst>
        </p:spPr>
      </p:pic>
      <p:sp>
        <p:nvSpPr>
          <p:cNvPr id="10" name="Rectangle 9">
            <a:extLst>
              <a:ext uri="{FF2B5EF4-FFF2-40B4-BE49-F238E27FC236}">
                <a16:creationId xmlns:a16="http://schemas.microsoft.com/office/drawing/2014/main" id="{4D72793A-631C-49BB-B354-30410E5A1A3F}"/>
              </a:ext>
            </a:extLst>
          </p:cNvPr>
          <p:cNvSpPr/>
          <p:nvPr/>
        </p:nvSpPr>
        <p:spPr>
          <a:xfrm>
            <a:off x="2206752" y="6035040"/>
            <a:ext cx="1682496" cy="525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3340618"/>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6" ma:contentTypeDescription="Crea un document nou" ma:contentTypeScope="" ma:versionID="30e7e55cd5aad4baac1ee7b54ee079a8">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305f7cb2558837c1b9b87336b8cae858"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8C6399C-3D92-43EC-A881-F9F8BC60EC0E}">
  <ds:schemaRefs>
    <ds:schemaRef ds:uri="http://purl.org/dc/terms/"/>
    <ds:schemaRef ds:uri="http://purl.org/dc/elements/1.1/"/>
    <ds:schemaRef ds:uri="http://www.w3.org/XML/1998/namespace"/>
    <ds:schemaRef ds:uri="http://schemas.microsoft.com/office/2006/documentManagement/types"/>
    <ds:schemaRef ds:uri="019ad8dd-0490-40d8-9346-bcbaec298f68"/>
    <ds:schemaRef ds:uri="http://schemas.microsoft.com/office/infopath/2007/PartnerControls"/>
    <ds:schemaRef ds:uri="http://purl.org/dc/dcmitype/"/>
    <ds:schemaRef ds:uri="http://schemas.openxmlformats.org/package/2006/metadata/core-properties"/>
    <ds:schemaRef ds:uri="7703844f-ab03-448f-aed1-f35d29f3bcba"/>
    <ds:schemaRef ds:uri="http://schemas.microsoft.com/office/2006/metadata/properties"/>
  </ds:schemaRefs>
</ds:datastoreItem>
</file>

<file path=customXml/itemProps2.xml><?xml version="1.0" encoding="utf-8"?>
<ds:datastoreItem xmlns:ds="http://schemas.openxmlformats.org/officeDocument/2006/customXml" ds:itemID="{49CB18E7-C889-4EA5-87A5-8321D722E022}"/>
</file>

<file path=customXml/itemProps3.xml><?xml version="1.0" encoding="utf-8"?>
<ds:datastoreItem xmlns:ds="http://schemas.openxmlformats.org/officeDocument/2006/customXml" ds:itemID="{FE313BBB-5962-41DC-9596-36CB003B489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20493</TotalTime>
  <Words>1208</Words>
  <Application>Microsoft Office PowerPoint</Application>
  <PresentationFormat>On-screen Show (4:3)</PresentationFormat>
  <Paragraphs>169</Paragraphs>
  <Slides>19</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Arial Narrow</vt:lpstr>
      <vt:lpstr>Calibri</vt:lpstr>
      <vt:lpstr>Cambria Math</vt:lpstr>
      <vt:lpstr>Courier New</vt:lpstr>
      <vt:lpstr>Times New Roman</vt:lpstr>
      <vt:lpstr>Wingdings</vt:lpstr>
      <vt:lpstr>Larissa</vt:lpstr>
      <vt:lpstr>PowerPoint Presentation</vt:lpstr>
      <vt:lpstr>ز.3. 1 - نفاذية الأرض</vt:lpstr>
      <vt:lpstr>ز.3. 1 - نفاذية الأرض</vt:lpstr>
      <vt:lpstr>ز.3. 1 - نفاذية الأرض</vt:lpstr>
      <vt:lpstr>ز.3. 1 - نفاذية الأرض</vt:lpstr>
      <vt:lpstr>ز.3. 1 - نفاذية الأرض</vt:lpstr>
      <vt:lpstr>ز.3. 1 - نفاذية الأرض</vt:lpstr>
      <vt:lpstr>ز.3. 1 - نفاذية الأرض</vt:lpstr>
      <vt:lpstr>ز.3. 1 - نفاذية الأرض</vt:lpstr>
      <vt:lpstr>ز.3. 1 - نفاذية الأرض</vt:lpstr>
      <vt:lpstr>ز.3. 1 - نفاذية الأرض</vt:lpstr>
      <vt:lpstr>ز.3. 1 - نفاذية الأرض</vt:lpstr>
      <vt:lpstr>ز.3. 1 - نفاذية الأرض</vt:lpstr>
      <vt:lpstr>ز.3. 1 - نفاذية الأرض</vt:lpstr>
      <vt:lpstr>ز.3. 1 - نفاذية الأرض</vt:lpstr>
      <vt:lpstr>ز.3. 1 - نفاذية الأرض</vt:lpstr>
      <vt:lpstr>ز.3. 1 - نفاذية الأرض</vt:lpstr>
      <vt:lpstr>ز.3. 1 - نفاذية الأرض</vt:lpstr>
      <vt:lpstr>ز.3. 1 - نفاذية الأرض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Dell</cp:lastModifiedBy>
  <cp:revision>375</cp:revision>
  <dcterms:created xsi:type="dcterms:W3CDTF">2017-01-09T10:20:00Z</dcterms:created>
  <dcterms:modified xsi:type="dcterms:W3CDTF">2023-04-10T00:13:46Z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